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3"/>
  </p:notesMasterIdLst>
  <p:handoutMasterIdLst>
    <p:handoutMasterId r:id="rId54"/>
  </p:handoutMasterIdLst>
  <p:sldIdLst>
    <p:sldId id="256" r:id="rId2"/>
    <p:sldId id="498" r:id="rId3"/>
    <p:sldId id="499" r:id="rId4"/>
    <p:sldId id="387" r:id="rId5"/>
    <p:sldId id="473" r:id="rId6"/>
    <p:sldId id="257" r:id="rId7"/>
    <p:sldId id="500" r:id="rId8"/>
    <p:sldId id="501" r:id="rId9"/>
    <p:sldId id="502" r:id="rId10"/>
    <p:sldId id="260" r:id="rId11"/>
    <p:sldId id="515" r:id="rId12"/>
    <p:sldId id="465" r:id="rId13"/>
    <p:sldId id="395" r:id="rId14"/>
    <p:sldId id="505" r:id="rId15"/>
    <p:sldId id="507" r:id="rId16"/>
    <p:sldId id="506" r:id="rId17"/>
    <p:sldId id="510" r:id="rId18"/>
    <p:sldId id="512" r:id="rId19"/>
    <p:sldId id="513" r:id="rId20"/>
    <p:sldId id="514" r:id="rId21"/>
    <p:sldId id="521" r:id="rId22"/>
    <p:sldId id="503" r:id="rId23"/>
    <p:sldId id="504" r:id="rId24"/>
    <p:sldId id="516" r:id="rId25"/>
    <p:sldId id="508" r:id="rId26"/>
    <p:sldId id="266" r:id="rId27"/>
    <p:sldId id="509" r:id="rId28"/>
    <p:sldId id="517" r:id="rId29"/>
    <p:sldId id="460" r:id="rId30"/>
    <p:sldId id="523" r:id="rId31"/>
    <p:sldId id="524" r:id="rId32"/>
    <p:sldId id="525" r:id="rId33"/>
    <p:sldId id="518" r:id="rId34"/>
    <p:sldId id="477" r:id="rId35"/>
    <p:sldId id="476" r:id="rId36"/>
    <p:sldId id="478" r:id="rId37"/>
    <p:sldId id="479" r:id="rId38"/>
    <p:sldId id="490" r:id="rId39"/>
    <p:sldId id="491" r:id="rId40"/>
    <p:sldId id="482" r:id="rId41"/>
    <p:sldId id="483" r:id="rId42"/>
    <p:sldId id="484" r:id="rId43"/>
    <p:sldId id="485" r:id="rId44"/>
    <p:sldId id="486" r:id="rId45"/>
    <p:sldId id="487" r:id="rId46"/>
    <p:sldId id="488" r:id="rId47"/>
    <p:sldId id="522" r:id="rId48"/>
    <p:sldId id="519" r:id="rId49"/>
    <p:sldId id="489" r:id="rId50"/>
    <p:sldId id="494" r:id="rId51"/>
    <p:sldId id="520" r:id="rId52"/>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B4DE68"/>
    <a:srgbClr val="FD00FF"/>
    <a:srgbClr val="8E7186"/>
    <a:srgbClr val="ADA7A5"/>
    <a:srgbClr val="FEC81B"/>
    <a:srgbClr val="18B908"/>
    <a:srgbClr val="3AB30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20" autoAdjust="0"/>
    <p:restoredTop sz="86465" autoAdjust="0"/>
  </p:normalViewPr>
  <p:slideViewPr>
    <p:cSldViewPr snapToGrid="0" snapToObjects="1">
      <p:cViewPr varScale="1">
        <p:scale>
          <a:sx n="93" d="100"/>
          <a:sy n="93" d="100"/>
        </p:scale>
        <p:origin x="1752" y="192"/>
      </p:cViewPr>
      <p:guideLst>
        <p:guide orient="horz" pos="2160"/>
        <p:guide pos="2880"/>
      </p:guideLst>
    </p:cSldViewPr>
  </p:slideViewPr>
  <p:outlineViewPr>
    <p:cViewPr>
      <p:scale>
        <a:sx n="33" d="100"/>
        <a:sy n="33" d="100"/>
      </p:scale>
      <p:origin x="0" y="-13960"/>
    </p:cViewPr>
  </p:outlineViewPr>
  <p:notesTextViewPr>
    <p:cViewPr>
      <p:scale>
        <a:sx n="100" d="100"/>
        <a:sy n="100" d="100"/>
      </p:scale>
      <p:origin x="0" y="0"/>
    </p:cViewPr>
  </p:notesTextViewPr>
  <p:sorterViewPr>
    <p:cViewPr>
      <p:scale>
        <a:sx n="106" d="100"/>
        <a:sy n="10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49FB058-63C6-0D41-A1CB-E4CEB5B31118}" type="datetimeFigureOut">
              <a:rPr lang="en-US" smtClean="0"/>
              <a:t>11/26/21</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F1A0E0E-E20A-8E4B-A1BE-8B921960C830}" type="slidenum">
              <a:rPr lang="en-GB" smtClean="0"/>
              <a:t>‹#›</a:t>
            </a:fld>
            <a:endParaRPr lang="en-GB"/>
          </a:p>
        </p:txBody>
      </p:sp>
    </p:spTree>
    <p:extLst>
      <p:ext uri="{BB962C8B-B14F-4D97-AF65-F5344CB8AC3E}">
        <p14:creationId xmlns:p14="http://schemas.microsoft.com/office/powerpoint/2010/main" val="29689063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CC61C8-D5E7-524F-8A17-B1364CEC8AE2}" type="datetimeFigureOut">
              <a:rPr lang="fr-FR" smtClean="0"/>
              <a:t>26/11/2021</a:t>
            </a:fld>
            <a:endParaRPr lang="en-GB"/>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F26A9A-A5A7-B34B-91B0-31570F053F3C}" type="slidenum">
              <a:rPr lang="en-GB" smtClean="0"/>
              <a:t>‹#›</a:t>
            </a:fld>
            <a:endParaRPr lang="en-GB"/>
          </a:p>
        </p:txBody>
      </p:sp>
    </p:spTree>
    <p:extLst>
      <p:ext uri="{BB962C8B-B14F-4D97-AF65-F5344CB8AC3E}">
        <p14:creationId xmlns:p14="http://schemas.microsoft.com/office/powerpoint/2010/main" val="416610364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5DF26A9A-A5A7-B34B-91B0-31570F053F3C}" type="slidenum">
              <a:rPr lang="en-GB" smtClean="0"/>
              <a:t>1</a:t>
            </a:fld>
            <a:endParaRPr lang="en-GB"/>
          </a:p>
        </p:txBody>
      </p:sp>
    </p:spTree>
    <p:extLst>
      <p:ext uri="{BB962C8B-B14F-4D97-AF65-F5344CB8AC3E}">
        <p14:creationId xmlns:p14="http://schemas.microsoft.com/office/powerpoint/2010/main" val="432323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CB354BD-1686-3446-A080-E21C04D9C40E}"/>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AD007198-3B3D-9F40-9230-A6374798A149}" type="slidenum">
              <a:rPr lang="fr-FR" altLang="fr-FR" sz="1200"/>
              <a:pPr eaLnBrk="1" hangingPunct="1"/>
              <a:t>23</a:t>
            </a:fld>
            <a:endParaRPr lang="fr-FR" altLang="fr-FR" sz="1200"/>
          </a:p>
        </p:txBody>
      </p:sp>
      <p:sp>
        <p:nvSpPr>
          <p:cNvPr id="353282" name="Rectangle 2">
            <a:extLst>
              <a:ext uri="{FF2B5EF4-FFF2-40B4-BE49-F238E27FC236}">
                <a16:creationId xmlns:a16="http://schemas.microsoft.com/office/drawing/2014/main" id="{CE3BD3DF-7D1F-3E42-ACDE-DE9D1B1E1594}"/>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53283" name="Rectangle 3">
            <a:extLst>
              <a:ext uri="{FF2B5EF4-FFF2-40B4-BE49-F238E27FC236}">
                <a16:creationId xmlns:a16="http://schemas.microsoft.com/office/drawing/2014/main" id="{954C32BB-F8FD-3945-AFD8-B8CF7E735F4F}"/>
              </a:ext>
            </a:extLst>
          </p:cNvPr>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defRPr/>
            </a:pPr>
            <a:endParaRPr lang="en-GB"/>
          </a:p>
        </p:txBody>
      </p:sp>
    </p:spTree>
    <p:extLst>
      <p:ext uri="{BB962C8B-B14F-4D97-AF65-F5344CB8AC3E}">
        <p14:creationId xmlns:p14="http://schemas.microsoft.com/office/powerpoint/2010/main" val="3283507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51BCA4D-1D9F-C24D-8DB5-4A6A4E538A7C}" type="slidenum">
              <a:rPr lang="fr-FR" smtClean="0"/>
              <a:t>26</a:t>
            </a:fld>
            <a:endParaRPr lang="fr-FR"/>
          </a:p>
        </p:txBody>
      </p:sp>
    </p:spTree>
    <p:extLst>
      <p:ext uri="{BB962C8B-B14F-4D97-AF65-F5344CB8AC3E}">
        <p14:creationId xmlns:p14="http://schemas.microsoft.com/office/powerpoint/2010/main" val="493696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5DF26A9A-A5A7-B34B-91B0-31570F053F3C}" type="slidenum">
              <a:rPr lang="en-GB" smtClean="0"/>
              <a:t>27</a:t>
            </a:fld>
            <a:endParaRPr lang="en-GB"/>
          </a:p>
        </p:txBody>
      </p:sp>
    </p:spTree>
    <p:extLst>
      <p:ext uri="{BB962C8B-B14F-4D97-AF65-F5344CB8AC3E}">
        <p14:creationId xmlns:p14="http://schemas.microsoft.com/office/powerpoint/2010/main" val="1774687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3ABCCBB2-58ED-4A4B-BA70-EA740359D680}" type="slidenum">
              <a:rPr lang="fr-FR"/>
              <a:pPr/>
              <a:t>42</a:t>
            </a:fld>
            <a:endParaRPr lang="fr-FR"/>
          </a:p>
        </p:txBody>
      </p:sp>
      <p:sp>
        <p:nvSpPr>
          <p:cNvPr id="25603" name="Rectangle 7"/>
          <p:cNvSpPr txBox="1">
            <a:spLocks noGrp="1" noChangeArrowheads="1"/>
          </p:cNvSpPr>
          <p:nvPr/>
        </p:nvSpPr>
        <p:spPr bwMode="auto">
          <a:xfrm>
            <a:off x="3883852" y="8685331"/>
            <a:ext cx="297254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0" tIns="45665" rIns="91330" bIns="45665" anchor="b"/>
          <a:lstStyle>
            <a:lvl1pPr defTabSz="912813">
              <a:defRPr sz="1200">
                <a:solidFill>
                  <a:schemeClr val="tx1"/>
                </a:solidFill>
                <a:latin typeface="Arial" charset="0"/>
                <a:ea typeface="ＭＳ Ｐゴシック" charset="0"/>
              </a:defRPr>
            </a:lvl1pPr>
            <a:lvl2pPr marL="742950" indent="-285750" defTabSz="912813">
              <a:defRPr sz="1200">
                <a:solidFill>
                  <a:schemeClr val="tx1"/>
                </a:solidFill>
                <a:latin typeface="Arial" charset="0"/>
                <a:ea typeface="ＭＳ Ｐゴシック" charset="0"/>
              </a:defRPr>
            </a:lvl2pPr>
            <a:lvl3pPr marL="1143000" indent="-228600" defTabSz="912813">
              <a:defRPr sz="1200">
                <a:solidFill>
                  <a:schemeClr val="tx1"/>
                </a:solidFill>
                <a:latin typeface="Arial" charset="0"/>
                <a:ea typeface="ＭＳ Ｐゴシック" charset="0"/>
              </a:defRPr>
            </a:lvl3pPr>
            <a:lvl4pPr marL="1600200" indent="-228600" defTabSz="912813">
              <a:defRPr sz="1200">
                <a:solidFill>
                  <a:schemeClr val="tx1"/>
                </a:solidFill>
                <a:latin typeface="Arial" charset="0"/>
                <a:ea typeface="ＭＳ Ｐゴシック" charset="0"/>
              </a:defRPr>
            </a:lvl4pPr>
            <a:lvl5pPr marL="2057400" indent="-228600" defTabSz="912813">
              <a:defRPr sz="1200">
                <a:solidFill>
                  <a:schemeClr val="tx1"/>
                </a:solidFill>
                <a:latin typeface="Arial" charset="0"/>
                <a:ea typeface="ＭＳ Ｐゴシック" charset="0"/>
              </a:defRPr>
            </a:lvl5pPr>
            <a:lvl6pPr marL="2514600" indent="-228600" defTabSz="912813"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12813"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12813"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12813" eaLnBrk="0" fontAlgn="base" hangingPunct="0">
              <a:spcBef>
                <a:spcPct val="30000"/>
              </a:spcBef>
              <a:spcAft>
                <a:spcPct val="0"/>
              </a:spcAft>
              <a:defRPr sz="1200">
                <a:solidFill>
                  <a:schemeClr val="tx1"/>
                </a:solidFill>
                <a:latin typeface="Arial" charset="0"/>
                <a:ea typeface="ＭＳ Ｐゴシック" charset="0"/>
              </a:defRPr>
            </a:lvl9pPr>
          </a:lstStyle>
          <a:p>
            <a:fld id="{39B2E051-0747-4943-A46F-2758F1E19519}" type="slidenum">
              <a:rPr lang="en-GB" sz="1600"/>
              <a:pPr/>
              <a:t>42</a:t>
            </a:fld>
            <a:endParaRPr lang="en-GB" sz="1600"/>
          </a:p>
        </p:txBody>
      </p:sp>
      <p:sp>
        <p:nvSpPr>
          <p:cNvPr id="25604" name="Rectangle 2"/>
          <p:cNvSpPr>
            <a:spLocks noGrp="1" noRot="1" noChangeAspect="1" noChangeArrowheads="1" noTextEdit="1"/>
          </p:cNvSpPr>
          <p:nvPr>
            <p:ph type="sldImg"/>
          </p:nvPr>
        </p:nvSpPr>
        <p:spPr>
          <a:xfrm>
            <a:off x="1143000" y="685800"/>
            <a:ext cx="4572000" cy="3429000"/>
          </a:xfrm>
          <a:ln/>
        </p:spPr>
      </p:sp>
      <p:sp>
        <p:nvSpPr>
          <p:cNvPr id="25605" name="Rectangle 3"/>
          <p:cNvSpPr>
            <a:spLocks noGrp="1" noChangeArrowheads="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330" tIns="45665" rIns="91330" bIns="45665"/>
          <a:lstStyle/>
          <a:p>
            <a:pPr eaLnBrk="1" hangingPunct="1"/>
            <a:endParaRPr lang="en-GB">
              <a:latin typeface="Arial" charset="0"/>
            </a:endParaRPr>
          </a:p>
        </p:txBody>
      </p:sp>
    </p:spTree>
    <p:extLst>
      <p:ext uri="{BB962C8B-B14F-4D97-AF65-F5344CB8AC3E}">
        <p14:creationId xmlns:p14="http://schemas.microsoft.com/office/powerpoint/2010/main" val="2166965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AF9362B2-98D9-364A-9C74-9736E1717782}" type="slidenum">
              <a:rPr lang="fr-FR"/>
              <a:pPr/>
              <a:t>43</a:t>
            </a:fld>
            <a:endParaRPr lang="fr-FR"/>
          </a:p>
        </p:txBody>
      </p:sp>
      <p:sp>
        <p:nvSpPr>
          <p:cNvPr id="26627" name="Rectangle 2"/>
          <p:cNvSpPr>
            <a:spLocks noGrp="1" noRot="1" noChangeAspect="1" noChangeArrowheads="1" noTextEdit="1"/>
          </p:cNvSpPr>
          <p:nvPr>
            <p:ph type="sldImg"/>
          </p:nvPr>
        </p:nvSpPr>
        <p:spPr>
          <a:xfrm>
            <a:off x="1143000" y="685800"/>
            <a:ext cx="4572000" cy="3429000"/>
          </a:xfrm>
          <a:ln/>
        </p:spPr>
      </p:sp>
      <p:sp>
        <p:nvSpPr>
          <p:cNvPr id="26628" name="Rectangle 3"/>
          <p:cNvSpPr>
            <a:spLocks noGrp="1" noChangeArrowheads="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endParaRPr lang="en-GB">
              <a:latin typeface="Arial" charset="0"/>
            </a:endParaRPr>
          </a:p>
        </p:txBody>
      </p:sp>
    </p:spTree>
    <p:extLst>
      <p:ext uri="{BB962C8B-B14F-4D97-AF65-F5344CB8AC3E}">
        <p14:creationId xmlns:p14="http://schemas.microsoft.com/office/powerpoint/2010/main" val="749438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DF26A9A-A5A7-B34B-91B0-31570F053F3C}" type="slidenum">
              <a:rPr lang="en-GB" smtClean="0"/>
              <a:t>49</a:t>
            </a:fld>
            <a:endParaRPr lang="en-GB"/>
          </a:p>
        </p:txBody>
      </p:sp>
    </p:spTree>
    <p:extLst>
      <p:ext uri="{BB962C8B-B14F-4D97-AF65-F5344CB8AC3E}">
        <p14:creationId xmlns:p14="http://schemas.microsoft.com/office/powerpoint/2010/main" val="1989846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DF26A9A-A5A7-B34B-91B0-31570F053F3C}" type="slidenum">
              <a:rPr lang="en-GB" smtClean="0"/>
              <a:t>50</a:t>
            </a:fld>
            <a:endParaRPr lang="en-GB"/>
          </a:p>
        </p:txBody>
      </p:sp>
    </p:spTree>
    <p:extLst>
      <p:ext uri="{BB962C8B-B14F-4D97-AF65-F5344CB8AC3E}">
        <p14:creationId xmlns:p14="http://schemas.microsoft.com/office/powerpoint/2010/main" val="4058205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48DAA71-5F55-B84C-A8FB-16BA12524CCE}" type="slidenum">
              <a:rPr lang="fr-FR"/>
              <a:pPr>
                <a:defRPr/>
              </a:pPr>
              <a:t>51</a:t>
            </a:fld>
            <a:endParaRPr lang="fr-FR"/>
          </a:p>
        </p:txBody>
      </p:sp>
      <p:sp>
        <p:nvSpPr>
          <p:cNvPr id="394242" name="Rectangle 2"/>
          <p:cNvSpPr>
            <a:spLocks noGrp="1" noRot="1" noChangeAspect="1" noChangeArrowheads="1"/>
          </p:cNvSpPr>
          <p:nvPr>
            <p:ph type="sldImg"/>
          </p:nvPr>
        </p:nvSpPr>
        <p:spPr>
          <a:xfrm>
            <a:off x="1125538" y="711200"/>
            <a:ext cx="4606925" cy="3454400"/>
          </a:xfrm>
          <a:solidFill>
            <a:srgbClr val="FFFFFF"/>
          </a:solidFill>
          <a:ln/>
          <a:extLst>
            <a:ext uri="{FAA26D3D-D897-4be2-8F04-BA451C77F1D7}">
              <ma14:placeholderFlag xmlns:ma14="http://schemas.microsoft.com/office/mac/drawingml/2011/main" xmlns="" val="1"/>
            </a:ext>
          </a:extLst>
        </p:spPr>
      </p:sp>
      <p:sp>
        <p:nvSpPr>
          <p:cNvPr id="394243" name="Rectangle 3"/>
          <p:cNvSpPr>
            <a:spLocks noGrp="1" noChangeArrowheads="1"/>
          </p:cNvSpPr>
          <p:nvPr>
            <p:ph type="body" idx="1"/>
          </p:nvPr>
        </p:nvSpPr>
        <p:spPr>
          <a:xfrm>
            <a:off x="913646" y="4368735"/>
            <a:ext cx="5030708" cy="4063837"/>
          </a:xfrm>
          <a:solidFill>
            <a:srgbClr val="FFFFFF"/>
          </a:solidFill>
          <a:ln>
            <a:solidFill>
              <a:srgbClr val="000000"/>
            </a:solidFill>
            <a:miter lim="800000"/>
            <a:headEnd/>
            <a:tailEnd/>
          </a:ln>
        </p:spPr>
        <p:txBody>
          <a:bodyPr/>
          <a:lstStyle/>
          <a:p>
            <a:pPr eaLnBrk="1" hangingPunct="1">
              <a:defRPr/>
            </a:pPr>
            <a:endParaRPr lang="en-US" dirty="0">
              <a:cs typeface="+mn-cs"/>
            </a:endParaRPr>
          </a:p>
        </p:txBody>
      </p:sp>
    </p:spTree>
    <p:extLst>
      <p:ext uri="{BB962C8B-B14F-4D97-AF65-F5344CB8AC3E}">
        <p14:creationId xmlns:p14="http://schemas.microsoft.com/office/powerpoint/2010/main" val="1439598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51BCA4D-1D9F-C24D-8DB5-4A6A4E538A7C}" type="slidenum">
              <a:rPr lang="fr-FR" smtClean="0"/>
              <a:t>6</a:t>
            </a:fld>
            <a:endParaRPr lang="fr-FR"/>
          </a:p>
        </p:txBody>
      </p:sp>
    </p:spTree>
    <p:extLst>
      <p:ext uri="{BB962C8B-B14F-4D97-AF65-F5344CB8AC3E}">
        <p14:creationId xmlns:p14="http://schemas.microsoft.com/office/powerpoint/2010/main" val="2134477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CB354BD-1686-3446-A080-E21C04D9C40E}"/>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AD007198-3B3D-9F40-9230-A6374798A149}" type="slidenum">
              <a:rPr lang="fr-FR" altLang="fr-FR" sz="1200"/>
              <a:pPr eaLnBrk="1" hangingPunct="1"/>
              <a:t>7</a:t>
            </a:fld>
            <a:endParaRPr lang="fr-FR" altLang="fr-FR" sz="1200"/>
          </a:p>
        </p:txBody>
      </p:sp>
      <p:sp>
        <p:nvSpPr>
          <p:cNvPr id="353282" name="Rectangle 2">
            <a:extLst>
              <a:ext uri="{FF2B5EF4-FFF2-40B4-BE49-F238E27FC236}">
                <a16:creationId xmlns:a16="http://schemas.microsoft.com/office/drawing/2014/main" id="{CE3BD3DF-7D1F-3E42-ACDE-DE9D1B1E1594}"/>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53283" name="Rectangle 3">
            <a:extLst>
              <a:ext uri="{FF2B5EF4-FFF2-40B4-BE49-F238E27FC236}">
                <a16:creationId xmlns:a16="http://schemas.microsoft.com/office/drawing/2014/main" id="{954C32BB-F8FD-3945-AFD8-B8CF7E735F4F}"/>
              </a:ext>
            </a:extLst>
          </p:cNvPr>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defRPr/>
            </a:pPr>
            <a:endParaRPr lang="en-GB"/>
          </a:p>
        </p:txBody>
      </p:sp>
    </p:spTree>
    <p:extLst>
      <p:ext uri="{BB962C8B-B14F-4D97-AF65-F5344CB8AC3E}">
        <p14:creationId xmlns:p14="http://schemas.microsoft.com/office/powerpoint/2010/main" val="3159196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CB354BD-1686-3446-A080-E21C04D9C40E}"/>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AD007198-3B3D-9F40-9230-A6374798A149}" type="slidenum">
              <a:rPr lang="fr-FR" altLang="fr-FR" sz="1200"/>
              <a:pPr eaLnBrk="1" hangingPunct="1"/>
              <a:t>8</a:t>
            </a:fld>
            <a:endParaRPr lang="fr-FR" altLang="fr-FR" sz="1200"/>
          </a:p>
        </p:txBody>
      </p:sp>
      <p:sp>
        <p:nvSpPr>
          <p:cNvPr id="353282" name="Rectangle 2">
            <a:extLst>
              <a:ext uri="{FF2B5EF4-FFF2-40B4-BE49-F238E27FC236}">
                <a16:creationId xmlns:a16="http://schemas.microsoft.com/office/drawing/2014/main" id="{CE3BD3DF-7D1F-3E42-ACDE-DE9D1B1E1594}"/>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53283" name="Rectangle 3">
            <a:extLst>
              <a:ext uri="{FF2B5EF4-FFF2-40B4-BE49-F238E27FC236}">
                <a16:creationId xmlns:a16="http://schemas.microsoft.com/office/drawing/2014/main" id="{954C32BB-F8FD-3945-AFD8-B8CF7E735F4F}"/>
              </a:ext>
            </a:extLst>
          </p:cNvPr>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defRPr/>
            </a:pPr>
            <a:endParaRPr lang="en-GB"/>
          </a:p>
        </p:txBody>
      </p:sp>
    </p:spTree>
    <p:extLst>
      <p:ext uri="{BB962C8B-B14F-4D97-AF65-F5344CB8AC3E}">
        <p14:creationId xmlns:p14="http://schemas.microsoft.com/office/powerpoint/2010/main" val="1509188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CB354BD-1686-3446-A080-E21C04D9C40E}"/>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AD007198-3B3D-9F40-9230-A6374798A149}" type="slidenum">
              <a:rPr lang="fr-FR" altLang="fr-FR" sz="1200"/>
              <a:pPr eaLnBrk="1" hangingPunct="1"/>
              <a:t>9</a:t>
            </a:fld>
            <a:endParaRPr lang="fr-FR" altLang="fr-FR" sz="1200"/>
          </a:p>
        </p:txBody>
      </p:sp>
      <p:sp>
        <p:nvSpPr>
          <p:cNvPr id="353282" name="Rectangle 2">
            <a:extLst>
              <a:ext uri="{FF2B5EF4-FFF2-40B4-BE49-F238E27FC236}">
                <a16:creationId xmlns:a16="http://schemas.microsoft.com/office/drawing/2014/main" id="{CE3BD3DF-7D1F-3E42-ACDE-DE9D1B1E1594}"/>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53283" name="Rectangle 3">
            <a:extLst>
              <a:ext uri="{FF2B5EF4-FFF2-40B4-BE49-F238E27FC236}">
                <a16:creationId xmlns:a16="http://schemas.microsoft.com/office/drawing/2014/main" id="{954C32BB-F8FD-3945-AFD8-B8CF7E735F4F}"/>
              </a:ext>
            </a:extLst>
          </p:cNvPr>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defRPr/>
            </a:pPr>
            <a:endParaRPr lang="en-GB"/>
          </a:p>
        </p:txBody>
      </p:sp>
    </p:spTree>
    <p:extLst>
      <p:ext uri="{BB962C8B-B14F-4D97-AF65-F5344CB8AC3E}">
        <p14:creationId xmlns:p14="http://schemas.microsoft.com/office/powerpoint/2010/main" val="3585218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51BCA4D-1D9F-C24D-8DB5-4A6A4E538A7C}" type="slidenum">
              <a:rPr lang="fr-FR" smtClean="0"/>
              <a:t>10</a:t>
            </a:fld>
            <a:endParaRPr lang="fr-FR"/>
          </a:p>
        </p:txBody>
      </p:sp>
    </p:spTree>
    <p:extLst>
      <p:ext uri="{BB962C8B-B14F-4D97-AF65-F5344CB8AC3E}">
        <p14:creationId xmlns:p14="http://schemas.microsoft.com/office/powerpoint/2010/main" val="865747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CB354BD-1686-3446-A080-E21C04D9C40E}"/>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AD007198-3B3D-9F40-9230-A6374798A149}" type="slidenum">
              <a:rPr lang="fr-FR" altLang="fr-FR" sz="1200"/>
              <a:pPr eaLnBrk="1" hangingPunct="1"/>
              <a:t>13</a:t>
            </a:fld>
            <a:endParaRPr lang="fr-FR" altLang="fr-FR" sz="1200"/>
          </a:p>
        </p:txBody>
      </p:sp>
      <p:sp>
        <p:nvSpPr>
          <p:cNvPr id="353282" name="Rectangle 2">
            <a:extLst>
              <a:ext uri="{FF2B5EF4-FFF2-40B4-BE49-F238E27FC236}">
                <a16:creationId xmlns:a16="http://schemas.microsoft.com/office/drawing/2014/main" id="{CE3BD3DF-7D1F-3E42-ACDE-DE9D1B1E1594}"/>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53283" name="Rectangle 3">
            <a:extLst>
              <a:ext uri="{FF2B5EF4-FFF2-40B4-BE49-F238E27FC236}">
                <a16:creationId xmlns:a16="http://schemas.microsoft.com/office/drawing/2014/main" id="{954C32BB-F8FD-3945-AFD8-B8CF7E735F4F}"/>
              </a:ext>
            </a:extLst>
          </p:cNvPr>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defRPr/>
            </a:pPr>
            <a:endParaRPr lang="en-GB"/>
          </a:p>
        </p:txBody>
      </p:sp>
    </p:spTree>
    <p:extLst>
      <p:ext uri="{BB962C8B-B14F-4D97-AF65-F5344CB8AC3E}">
        <p14:creationId xmlns:p14="http://schemas.microsoft.com/office/powerpoint/2010/main" val="1924163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CB354BD-1686-3446-A080-E21C04D9C40E}"/>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AD007198-3B3D-9F40-9230-A6374798A149}" type="slidenum">
              <a:rPr lang="fr-FR" altLang="fr-FR" sz="1200"/>
              <a:pPr eaLnBrk="1" hangingPunct="1"/>
              <a:t>14</a:t>
            </a:fld>
            <a:endParaRPr lang="fr-FR" altLang="fr-FR" sz="1200"/>
          </a:p>
        </p:txBody>
      </p:sp>
      <p:sp>
        <p:nvSpPr>
          <p:cNvPr id="353282" name="Rectangle 2">
            <a:extLst>
              <a:ext uri="{FF2B5EF4-FFF2-40B4-BE49-F238E27FC236}">
                <a16:creationId xmlns:a16="http://schemas.microsoft.com/office/drawing/2014/main" id="{CE3BD3DF-7D1F-3E42-ACDE-DE9D1B1E1594}"/>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53283" name="Rectangle 3">
            <a:extLst>
              <a:ext uri="{FF2B5EF4-FFF2-40B4-BE49-F238E27FC236}">
                <a16:creationId xmlns:a16="http://schemas.microsoft.com/office/drawing/2014/main" id="{954C32BB-F8FD-3945-AFD8-B8CF7E735F4F}"/>
              </a:ext>
            </a:extLst>
          </p:cNvPr>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defRPr/>
            </a:pPr>
            <a:endParaRPr lang="en-GB"/>
          </a:p>
        </p:txBody>
      </p:sp>
    </p:spTree>
    <p:extLst>
      <p:ext uri="{BB962C8B-B14F-4D97-AF65-F5344CB8AC3E}">
        <p14:creationId xmlns:p14="http://schemas.microsoft.com/office/powerpoint/2010/main" val="287342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CB354BD-1686-3446-A080-E21C04D9C40E}"/>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AD007198-3B3D-9F40-9230-A6374798A149}" type="slidenum">
              <a:rPr lang="fr-FR" altLang="fr-FR" sz="1200"/>
              <a:pPr eaLnBrk="1" hangingPunct="1"/>
              <a:t>22</a:t>
            </a:fld>
            <a:endParaRPr lang="fr-FR" altLang="fr-FR" sz="1200"/>
          </a:p>
        </p:txBody>
      </p:sp>
      <p:sp>
        <p:nvSpPr>
          <p:cNvPr id="353282" name="Rectangle 2">
            <a:extLst>
              <a:ext uri="{FF2B5EF4-FFF2-40B4-BE49-F238E27FC236}">
                <a16:creationId xmlns:a16="http://schemas.microsoft.com/office/drawing/2014/main" id="{CE3BD3DF-7D1F-3E42-ACDE-DE9D1B1E1594}"/>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53283" name="Rectangle 3">
            <a:extLst>
              <a:ext uri="{FF2B5EF4-FFF2-40B4-BE49-F238E27FC236}">
                <a16:creationId xmlns:a16="http://schemas.microsoft.com/office/drawing/2014/main" id="{954C32BB-F8FD-3945-AFD8-B8CF7E735F4F}"/>
              </a:ext>
            </a:extLst>
          </p:cNvPr>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defRPr/>
            </a:pPr>
            <a:endParaRPr lang="en-GB"/>
          </a:p>
        </p:txBody>
      </p:sp>
    </p:spTree>
    <p:extLst>
      <p:ext uri="{BB962C8B-B14F-4D97-AF65-F5344CB8AC3E}">
        <p14:creationId xmlns:p14="http://schemas.microsoft.com/office/powerpoint/2010/main" val="866183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endParaRPr lang="en-GB"/>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en-GB"/>
          </a:p>
        </p:txBody>
      </p:sp>
      <p:sp>
        <p:nvSpPr>
          <p:cNvPr id="4" name="Espace réservé de la date 3"/>
          <p:cNvSpPr>
            <a:spLocks noGrp="1"/>
          </p:cNvSpPr>
          <p:nvPr>
            <p:ph type="dt" sz="half" idx="10"/>
          </p:nvPr>
        </p:nvSpPr>
        <p:spPr>
          <a:xfrm>
            <a:off x="4550" y="6492875"/>
            <a:ext cx="2469593" cy="365125"/>
          </a:xfrm>
          <a:prstGeom prst="rect">
            <a:avLst/>
          </a:prstGeom>
        </p:spPr>
        <p:txBody>
          <a:bodyPr/>
          <a:lstStyle/>
          <a:p>
            <a:fld id="{D5C725A8-58B4-8944-A18B-23AB80A03578}" type="datetime1">
              <a:rPr lang="fr-FR" smtClean="0"/>
              <a:t>26/11/2021</a:t>
            </a:fld>
            <a:endParaRPr lang="en-GB"/>
          </a:p>
        </p:txBody>
      </p:sp>
    </p:spTree>
    <p:extLst>
      <p:ext uri="{BB962C8B-B14F-4D97-AF65-F5344CB8AC3E}">
        <p14:creationId xmlns:p14="http://schemas.microsoft.com/office/powerpoint/2010/main" val="1007665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GB"/>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p:cNvSpPr>
            <a:spLocks noGrp="1"/>
          </p:cNvSpPr>
          <p:nvPr>
            <p:ph type="dt" sz="half" idx="10"/>
          </p:nvPr>
        </p:nvSpPr>
        <p:spPr>
          <a:xfrm>
            <a:off x="4550" y="6492875"/>
            <a:ext cx="2469593" cy="365125"/>
          </a:xfrm>
          <a:prstGeom prst="rect">
            <a:avLst/>
          </a:prstGeom>
        </p:spPr>
        <p:txBody>
          <a:bodyPr/>
          <a:lstStyle/>
          <a:p>
            <a:fld id="{B0D70F4D-A5C5-E445-B65A-60EA08963B09}" type="datetime1">
              <a:rPr lang="fr-FR" smtClean="0"/>
              <a:t>26/11/2021</a:t>
            </a:fld>
            <a:endParaRPr lang="en-GB"/>
          </a:p>
        </p:txBody>
      </p:sp>
    </p:spTree>
    <p:extLst>
      <p:ext uri="{BB962C8B-B14F-4D97-AF65-F5344CB8AC3E}">
        <p14:creationId xmlns:p14="http://schemas.microsoft.com/office/powerpoint/2010/main" val="4111726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endParaRPr lang="en-GB"/>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p:cNvSpPr>
            <a:spLocks noGrp="1"/>
          </p:cNvSpPr>
          <p:nvPr>
            <p:ph type="dt" sz="half" idx="10"/>
          </p:nvPr>
        </p:nvSpPr>
        <p:spPr>
          <a:xfrm>
            <a:off x="4550" y="6492875"/>
            <a:ext cx="2469593" cy="365125"/>
          </a:xfrm>
          <a:prstGeom prst="rect">
            <a:avLst/>
          </a:prstGeom>
        </p:spPr>
        <p:txBody>
          <a:bodyPr/>
          <a:lstStyle/>
          <a:p>
            <a:fld id="{C9AAFE28-0BEE-0646-9D2C-B790738F7B9D}" type="datetime1">
              <a:rPr lang="fr-FR" smtClean="0"/>
              <a:t>26/11/2021</a:t>
            </a:fld>
            <a:endParaRPr lang="en-GB"/>
          </a:p>
        </p:txBody>
      </p:sp>
    </p:spTree>
    <p:extLst>
      <p:ext uri="{BB962C8B-B14F-4D97-AF65-F5344CB8AC3E}">
        <p14:creationId xmlns:p14="http://schemas.microsoft.com/office/powerpoint/2010/main" val="1601696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userDrawn="1">
  <p:cSld name="7_Section Slide">
    <p:bg>
      <p:bgRef idx="1001">
        <a:schemeClr val="bg1"/>
      </p:bgRef>
    </p:bg>
    <p:spTree>
      <p:nvGrpSpPr>
        <p:cNvPr id="1" name=""/>
        <p:cNvGrpSpPr/>
        <p:nvPr/>
      </p:nvGrpSpPr>
      <p:grpSpPr bwMode="auto">
        <a:xfrm>
          <a:off x="0" y="0"/>
          <a:ext cx="0" cy="0"/>
          <a:chOff x="0" y="0"/>
          <a:chExt cx="0" cy="0"/>
        </a:xfrm>
      </p:grpSpPr>
      <p:sp>
        <p:nvSpPr>
          <p:cNvPr id="4" name="Title 1"/>
          <p:cNvSpPr>
            <a:spLocks noGrp="1"/>
          </p:cNvSpPr>
          <p:nvPr>
            <p:ph type="ctrTitle" hasCustomPrompt="1"/>
          </p:nvPr>
        </p:nvSpPr>
        <p:spPr bwMode="auto">
          <a:xfrm>
            <a:off x="728089" y="0"/>
            <a:ext cx="7655890" cy="593766"/>
          </a:xfrm>
        </p:spPr>
        <p:txBody>
          <a:bodyPr lIns="0" tIns="0" rIns="0" bIns="0" anchor="b" anchorCtr="0">
            <a:noAutofit/>
          </a:bodyPr>
          <a:lstStyle>
            <a:lvl1pPr algn="ctr">
              <a:lnSpc>
                <a:spcPct val="100000"/>
              </a:lnSpc>
              <a:defRPr sz="2700" b="1" cap="all">
                <a:solidFill>
                  <a:srgbClr val="0070C0"/>
                </a:solidFill>
              </a:defRPr>
            </a:lvl1pPr>
          </a:lstStyle>
          <a:p>
            <a:pPr>
              <a:defRPr/>
            </a:pPr>
            <a:r>
              <a:rPr lang="en-US" dirty="0"/>
              <a:t>Click to Add Title</a:t>
            </a:r>
            <a:endParaRPr dirty="0"/>
          </a:p>
        </p:txBody>
      </p:sp>
      <p:sp>
        <p:nvSpPr>
          <p:cNvPr id="5" name="Subtitle 2"/>
          <p:cNvSpPr>
            <a:spLocks noGrp="1"/>
          </p:cNvSpPr>
          <p:nvPr>
            <p:ph type="subTitle" idx="1" hasCustomPrompt="1"/>
          </p:nvPr>
        </p:nvSpPr>
        <p:spPr bwMode="auto">
          <a:xfrm>
            <a:off x="288702" y="3461119"/>
            <a:ext cx="8548212" cy="2286539"/>
          </a:xfrm>
        </p:spPr>
        <p:txBody>
          <a:bodyPr lIns="0" tIns="0" rIns="0" bIns="0">
            <a:noAutofit/>
          </a:bodyPr>
          <a:lstStyle>
            <a:lvl1pPr marL="0" indent="0" algn="ctr">
              <a:lnSpc>
                <a:spcPts val="1350"/>
              </a:lnSpc>
              <a:buNone/>
              <a:defRPr sz="1500">
                <a:solidFill>
                  <a:schemeClr val="accent4">
                    <a:lumMod val="50000"/>
                  </a:schemeClr>
                </a:solidFill>
              </a:defRPr>
            </a:lvl1pPr>
            <a:lvl2pPr marL="257129" indent="0" algn="ctr">
              <a:buNone/>
              <a:defRPr>
                <a:solidFill>
                  <a:schemeClr val="tx1">
                    <a:tint val="75000"/>
                  </a:schemeClr>
                </a:solidFill>
              </a:defRPr>
            </a:lvl2pPr>
            <a:lvl3pPr marL="514259" indent="0" algn="ctr">
              <a:buNone/>
              <a:defRPr>
                <a:solidFill>
                  <a:schemeClr val="tx1">
                    <a:tint val="75000"/>
                  </a:schemeClr>
                </a:solidFill>
              </a:defRPr>
            </a:lvl3pPr>
            <a:lvl4pPr marL="771386" indent="0" algn="ctr">
              <a:buNone/>
              <a:defRPr>
                <a:solidFill>
                  <a:schemeClr val="tx1">
                    <a:tint val="75000"/>
                  </a:schemeClr>
                </a:solidFill>
              </a:defRPr>
            </a:lvl4pPr>
            <a:lvl5pPr marL="1028513" indent="0" algn="ctr">
              <a:buNone/>
              <a:defRPr>
                <a:solidFill>
                  <a:schemeClr val="tx1">
                    <a:tint val="75000"/>
                  </a:schemeClr>
                </a:solidFill>
              </a:defRPr>
            </a:lvl5pPr>
            <a:lvl6pPr marL="1285642" indent="0" algn="ctr">
              <a:buNone/>
              <a:defRPr>
                <a:solidFill>
                  <a:schemeClr val="tx1">
                    <a:tint val="75000"/>
                  </a:schemeClr>
                </a:solidFill>
              </a:defRPr>
            </a:lvl6pPr>
            <a:lvl7pPr marL="1542770" indent="0" algn="ctr">
              <a:buNone/>
              <a:defRPr>
                <a:solidFill>
                  <a:schemeClr val="tx1">
                    <a:tint val="75000"/>
                  </a:schemeClr>
                </a:solidFill>
              </a:defRPr>
            </a:lvl7pPr>
            <a:lvl8pPr marL="1799899" indent="0" algn="ctr">
              <a:buNone/>
              <a:defRPr>
                <a:solidFill>
                  <a:schemeClr val="tx1">
                    <a:tint val="75000"/>
                  </a:schemeClr>
                </a:solidFill>
              </a:defRPr>
            </a:lvl8pPr>
            <a:lvl9pPr marL="2057027" indent="0" algn="ctr">
              <a:buNone/>
              <a:defRPr>
                <a:solidFill>
                  <a:schemeClr val="tx1">
                    <a:tint val="75000"/>
                  </a:schemeClr>
                </a:solidFill>
              </a:defRPr>
            </a:lvl9pPr>
          </a:lstStyle>
          <a:p>
            <a:pPr>
              <a:defRPr/>
            </a:pPr>
            <a:r>
              <a:rPr lang="en-US"/>
              <a:t>Click to Add Subtitle</a:t>
            </a:r>
            <a:endParaRPr/>
          </a:p>
        </p:txBody>
      </p:sp>
    </p:spTree>
    <p:extLst>
      <p:ext uri="{BB962C8B-B14F-4D97-AF65-F5344CB8AC3E}">
        <p14:creationId xmlns:p14="http://schemas.microsoft.com/office/powerpoint/2010/main" val="203273663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userDrawn="1">
  <p:cSld name="3_done">
    <p:bg>
      <p:bgPr>
        <a:solidFill>
          <a:schemeClr val="bg2"/>
        </a:solidFill>
        <a:effectLst/>
      </p:bgPr>
    </p:bg>
    <p:spTree>
      <p:nvGrpSpPr>
        <p:cNvPr id="1" name=""/>
        <p:cNvGrpSpPr/>
        <p:nvPr/>
      </p:nvGrpSpPr>
      <p:grpSpPr bwMode="auto">
        <a:xfrm>
          <a:off x="0" y="0"/>
          <a:ext cx="0" cy="0"/>
          <a:chOff x="0" y="0"/>
          <a:chExt cx="0" cy="0"/>
        </a:xfrm>
      </p:grpSpPr>
      <p:sp>
        <p:nvSpPr>
          <p:cNvPr id="4" name="Rectangle 8"/>
          <p:cNvSpPr/>
          <p:nvPr userDrawn="1"/>
        </p:nvSpPr>
        <p:spPr bwMode="auto">
          <a:xfrm>
            <a:off x="0" y="0"/>
            <a:ext cx="9144000" cy="6858000"/>
          </a:xfrm>
          <a:prstGeom prst="rect">
            <a:avLst/>
          </a:prstGeom>
          <a:solidFill>
            <a:srgbClr val="0034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800"/>
              <a:t> </a:t>
            </a:r>
            <a:endParaRPr sz="1800"/>
          </a:p>
        </p:txBody>
      </p:sp>
      <p:sp>
        <p:nvSpPr>
          <p:cNvPr id="5" name="TextBox 14"/>
          <p:cNvSpPr>
            <a:spLocks noAdjustHandles="1"/>
          </p:cNvSpPr>
          <p:nvPr userDrawn="1"/>
        </p:nvSpPr>
        <p:spPr bwMode="auto">
          <a:xfrm>
            <a:off x="3372419" y="1168018"/>
            <a:ext cx="660525" cy="2246769"/>
          </a:xfrm>
          <a:prstGeom prst="rect">
            <a:avLst/>
          </a:prstGeom>
          <a:noFill/>
        </p:spPr>
        <p:txBody>
          <a:bodyPr wrap="square" rtlCol="0">
            <a:spAutoFit/>
          </a:bodyPr>
          <a:lstStyle/>
          <a:p>
            <a:pPr>
              <a:defRPr/>
            </a:pPr>
            <a:r>
              <a:rPr lang="en-US" sz="14000">
                <a:solidFill>
                  <a:srgbClr val="5492CD"/>
                </a:solidFill>
                <a:latin typeface="+mj-lt"/>
              </a:rPr>
              <a:t>“</a:t>
            </a:r>
            <a:endParaRPr sz="1800"/>
          </a:p>
        </p:txBody>
      </p:sp>
      <p:sp>
        <p:nvSpPr>
          <p:cNvPr id="6" name="Picture Placeholder 4"/>
          <p:cNvSpPr>
            <a:spLocks noGrp="1"/>
          </p:cNvSpPr>
          <p:nvPr>
            <p:ph type="pic" sz="quarter" idx="13" hasCustomPrompt="1"/>
          </p:nvPr>
        </p:nvSpPr>
        <p:spPr bwMode="auto">
          <a:xfrm>
            <a:off x="1577010" y="2217781"/>
            <a:ext cx="2075649" cy="2767532"/>
          </a:xfrm>
          <a:prstGeom prst="snip2DiagRect">
            <a:avLst>
              <a:gd name="adj1" fmla="val 0"/>
              <a:gd name="adj2" fmla="val 16667"/>
            </a:avLst>
          </a:prstGeom>
          <a:blipFill>
            <a:blip r:embed="rId2"/>
            <a:stretch/>
          </a:blipFill>
        </p:spPr>
        <p:txBody>
          <a:bodyPr anchor="ctr" anchorCtr="0"/>
          <a:lstStyle>
            <a:lvl1pPr marL="0" indent="0" algn="ctr">
              <a:buNone/>
              <a:defRPr sz="1200">
                <a:solidFill>
                  <a:schemeClr val="bg1"/>
                </a:solidFill>
                <a:latin typeface="+mn-lt"/>
              </a:defRPr>
            </a:lvl1pPr>
          </a:lstStyle>
          <a:p>
            <a:pPr>
              <a:defRPr/>
            </a:pPr>
            <a:r>
              <a:rPr lang="en-US"/>
              <a:t>For placement only add portrait here</a:t>
            </a:r>
            <a:endParaRPr/>
          </a:p>
        </p:txBody>
      </p:sp>
      <p:sp>
        <p:nvSpPr>
          <p:cNvPr id="7" name="Text Placeholder 3"/>
          <p:cNvSpPr>
            <a:spLocks noGrp="1"/>
          </p:cNvSpPr>
          <p:nvPr>
            <p:ph type="body" sz="quarter" idx="12" hasCustomPrompt="1"/>
          </p:nvPr>
        </p:nvSpPr>
        <p:spPr bwMode="auto">
          <a:xfrm>
            <a:off x="4485033" y="1523269"/>
            <a:ext cx="3312513" cy="3505927"/>
          </a:xfrm>
          <a:prstGeom prst="rect">
            <a:avLst/>
          </a:prstGeom>
          <a:noFill/>
        </p:spPr>
        <p:txBody>
          <a:bodyPr lIns="182880" anchor="ctr">
            <a:normAutofit/>
          </a:bodyPr>
          <a:lstStyle>
            <a:lvl1pPr marL="0" indent="0" algn="l">
              <a:lnSpc>
                <a:spcPts val="2000"/>
              </a:lnSpc>
              <a:spcBef>
                <a:spcPts val="0"/>
              </a:spcBef>
              <a:spcAft>
                <a:spcPts val="0"/>
              </a:spcAft>
              <a:buNone/>
              <a:defRPr sz="1800">
                <a:solidFill>
                  <a:schemeClr val="bg1"/>
                </a:solidFill>
              </a:defRPr>
            </a:lvl1pPr>
            <a:lvl2pPr marL="257127" indent="0" algn="l">
              <a:buNone/>
              <a:defRPr>
                <a:solidFill>
                  <a:schemeClr val="bg1"/>
                </a:solidFill>
              </a:defRPr>
            </a:lvl2pPr>
            <a:lvl3pPr marL="514256" indent="0" algn="l">
              <a:buNone/>
              <a:defRPr>
                <a:solidFill>
                  <a:schemeClr val="bg1"/>
                </a:solidFill>
              </a:defRPr>
            </a:lvl3pPr>
            <a:lvl4pPr marL="771385" indent="0" algn="l">
              <a:buNone/>
              <a:defRPr>
                <a:solidFill>
                  <a:schemeClr val="bg1"/>
                </a:solidFill>
              </a:defRPr>
            </a:lvl4pPr>
            <a:lvl5pPr marL="1028513" indent="0" algn="l">
              <a:buNone/>
              <a:defRPr>
                <a:solidFill>
                  <a:schemeClr val="bg1"/>
                </a:solidFill>
              </a:defRPr>
            </a:lvl5pPr>
          </a:lstStyle>
          <a:p>
            <a:pPr lvl="0">
              <a:defRPr/>
            </a:pPr>
            <a:r>
              <a:rPr lang="en-US"/>
              <a:t>Quote</a:t>
            </a:r>
            <a:endParaRPr/>
          </a:p>
        </p:txBody>
      </p:sp>
    </p:spTree>
    <p:extLst>
      <p:ext uri="{BB962C8B-B14F-4D97-AF65-F5344CB8AC3E}">
        <p14:creationId xmlns:p14="http://schemas.microsoft.com/office/powerpoint/2010/main" val="1900692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609600"/>
          </a:xfrm>
        </p:spPr>
        <p:txBody>
          <a:bodyPr/>
          <a:lstStyle/>
          <a:p>
            <a:r>
              <a:rPr lang="fr-FR"/>
              <a:t>Cliquez et modifiez le titre</a:t>
            </a:r>
            <a:endParaRPr lang="en-US"/>
          </a:p>
        </p:txBody>
      </p:sp>
      <p:sp>
        <p:nvSpPr>
          <p:cNvPr id="3" name="Espace réservé du contenu 2"/>
          <p:cNvSpPr>
            <a:spLocks noGrp="1"/>
          </p:cNvSpPr>
          <p:nvPr>
            <p:ph sz="half" idx="1"/>
          </p:nvPr>
        </p:nvSpPr>
        <p:spPr>
          <a:xfrm>
            <a:off x="0" y="762000"/>
            <a:ext cx="4495800" cy="5715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4648200" y="762000"/>
            <a:ext cx="4495800" cy="5715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3748975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GB"/>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p:cNvSpPr>
            <a:spLocks noGrp="1"/>
          </p:cNvSpPr>
          <p:nvPr>
            <p:ph type="dt" sz="half" idx="10"/>
          </p:nvPr>
        </p:nvSpPr>
        <p:spPr>
          <a:xfrm>
            <a:off x="4550" y="6492875"/>
            <a:ext cx="2469593" cy="365125"/>
          </a:xfrm>
          <a:prstGeom prst="rect">
            <a:avLst/>
          </a:prstGeom>
        </p:spPr>
        <p:txBody>
          <a:bodyPr/>
          <a:lstStyle/>
          <a:p>
            <a:fld id="{A8E1E070-71FF-EB44-A815-F26CE710F738}" type="datetime1">
              <a:rPr lang="fr-FR" smtClean="0"/>
              <a:t>26/11/2021</a:t>
            </a:fld>
            <a:endParaRPr lang="en-GB"/>
          </a:p>
        </p:txBody>
      </p:sp>
    </p:spTree>
    <p:extLst>
      <p:ext uri="{BB962C8B-B14F-4D97-AF65-F5344CB8AC3E}">
        <p14:creationId xmlns:p14="http://schemas.microsoft.com/office/powerpoint/2010/main" val="23819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endParaRPr lang="en-GB"/>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a:xfrm>
            <a:off x="4550" y="6492875"/>
            <a:ext cx="2469593" cy="365125"/>
          </a:xfrm>
          <a:prstGeom prst="rect">
            <a:avLst/>
          </a:prstGeom>
        </p:spPr>
        <p:txBody>
          <a:bodyPr/>
          <a:lstStyle/>
          <a:p>
            <a:fld id="{C5479E9E-9407-8F4D-AA6C-B83DFDFF900C}" type="datetime1">
              <a:rPr lang="fr-FR" smtClean="0"/>
              <a:t>26/11/2021</a:t>
            </a:fld>
            <a:endParaRPr lang="en-GB"/>
          </a:p>
        </p:txBody>
      </p:sp>
    </p:spTree>
    <p:extLst>
      <p:ext uri="{BB962C8B-B14F-4D97-AF65-F5344CB8AC3E}">
        <p14:creationId xmlns:p14="http://schemas.microsoft.com/office/powerpoint/2010/main" val="3171353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GB"/>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e la date 4"/>
          <p:cNvSpPr>
            <a:spLocks noGrp="1"/>
          </p:cNvSpPr>
          <p:nvPr>
            <p:ph type="dt" sz="half" idx="10"/>
          </p:nvPr>
        </p:nvSpPr>
        <p:spPr>
          <a:xfrm>
            <a:off x="4550" y="6492875"/>
            <a:ext cx="2469593" cy="365125"/>
          </a:xfrm>
          <a:prstGeom prst="rect">
            <a:avLst/>
          </a:prstGeom>
        </p:spPr>
        <p:txBody>
          <a:bodyPr/>
          <a:lstStyle/>
          <a:p>
            <a:fld id="{D29CD52A-C5A9-1F4A-B60C-683B73B2885A}" type="datetime1">
              <a:rPr lang="fr-FR" smtClean="0"/>
              <a:t>26/11/2021</a:t>
            </a:fld>
            <a:endParaRPr lang="en-GB"/>
          </a:p>
        </p:txBody>
      </p:sp>
    </p:spTree>
    <p:extLst>
      <p:ext uri="{BB962C8B-B14F-4D97-AF65-F5344CB8AC3E}">
        <p14:creationId xmlns:p14="http://schemas.microsoft.com/office/powerpoint/2010/main" val="1234877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endParaRPr lang="en-GB"/>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7" name="Espace réservé de la date 6"/>
          <p:cNvSpPr>
            <a:spLocks noGrp="1"/>
          </p:cNvSpPr>
          <p:nvPr>
            <p:ph type="dt" sz="half" idx="10"/>
          </p:nvPr>
        </p:nvSpPr>
        <p:spPr>
          <a:xfrm>
            <a:off x="4550" y="6492875"/>
            <a:ext cx="2469593" cy="365125"/>
          </a:xfrm>
          <a:prstGeom prst="rect">
            <a:avLst/>
          </a:prstGeom>
        </p:spPr>
        <p:txBody>
          <a:bodyPr/>
          <a:lstStyle/>
          <a:p>
            <a:fld id="{C2E61CFB-D569-A649-90F9-625B47EC5E51}" type="datetime1">
              <a:rPr lang="fr-FR" smtClean="0"/>
              <a:t>26/11/2021</a:t>
            </a:fld>
            <a:endParaRPr lang="en-GB"/>
          </a:p>
        </p:txBody>
      </p:sp>
    </p:spTree>
    <p:extLst>
      <p:ext uri="{BB962C8B-B14F-4D97-AF65-F5344CB8AC3E}">
        <p14:creationId xmlns:p14="http://schemas.microsoft.com/office/powerpoint/2010/main" val="1841731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GB"/>
          </a:p>
        </p:txBody>
      </p:sp>
      <p:sp>
        <p:nvSpPr>
          <p:cNvPr id="3" name="Espace réservé de la date 2"/>
          <p:cNvSpPr>
            <a:spLocks noGrp="1"/>
          </p:cNvSpPr>
          <p:nvPr>
            <p:ph type="dt" sz="half" idx="10"/>
          </p:nvPr>
        </p:nvSpPr>
        <p:spPr>
          <a:xfrm>
            <a:off x="4550" y="6492875"/>
            <a:ext cx="2469593" cy="365125"/>
          </a:xfrm>
          <a:prstGeom prst="rect">
            <a:avLst/>
          </a:prstGeom>
        </p:spPr>
        <p:txBody>
          <a:bodyPr/>
          <a:lstStyle/>
          <a:p>
            <a:fld id="{8BC6658C-FCA8-794D-8454-38B82506BF8A}" type="datetime1">
              <a:rPr lang="fr-FR" smtClean="0"/>
              <a:t>26/11/2021</a:t>
            </a:fld>
            <a:endParaRPr lang="en-GB"/>
          </a:p>
        </p:txBody>
      </p:sp>
    </p:spTree>
    <p:extLst>
      <p:ext uri="{BB962C8B-B14F-4D97-AF65-F5344CB8AC3E}">
        <p14:creationId xmlns:p14="http://schemas.microsoft.com/office/powerpoint/2010/main" val="1450461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50" y="6492875"/>
            <a:ext cx="2469593" cy="365125"/>
          </a:xfrm>
          <a:prstGeom prst="rect">
            <a:avLst/>
          </a:prstGeom>
        </p:spPr>
        <p:txBody>
          <a:bodyPr/>
          <a:lstStyle/>
          <a:p>
            <a:fld id="{84C079A9-CC02-A34C-850E-5B9F4EEF1663}" type="datetime1">
              <a:rPr lang="fr-FR" smtClean="0"/>
              <a:t>26/11/2021</a:t>
            </a:fld>
            <a:endParaRPr lang="en-GB"/>
          </a:p>
        </p:txBody>
      </p:sp>
    </p:spTree>
    <p:extLst>
      <p:ext uri="{BB962C8B-B14F-4D97-AF65-F5344CB8AC3E}">
        <p14:creationId xmlns:p14="http://schemas.microsoft.com/office/powerpoint/2010/main" val="1300283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endParaRPr lang="en-GB"/>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a:xfrm>
            <a:off x="4550" y="6492875"/>
            <a:ext cx="2469593" cy="365125"/>
          </a:xfrm>
          <a:prstGeom prst="rect">
            <a:avLst/>
          </a:prstGeom>
        </p:spPr>
        <p:txBody>
          <a:bodyPr/>
          <a:lstStyle/>
          <a:p>
            <a:fld id="{0E5730AD-AAFF-6449-A9DF-9587714D091E}" type="datetime1">
              <a:rPr lang="fr-FR" smtClean="0"/>
              <a:t>26/11/2021</a:t>
            </a:fld>
            <a:endParaRPr lang="en-GB"/>
          </a:p>
        </p:txBody>
      </p:sp>
    </p:spTree>
    <p:extLst>
      <p:ext uri="{BB962C8B-B14F-4D97-AF65-F5344CB8AC3E}">
        <p14:creationId xmlns:p14="http://schemas.microsoft.com/office/powerpoint/2010/main" val="4134574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endParaRPr lang="en-GB"/>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a:xfrm>
            <a:off x="4550" y="6492875"/>
            <a:ext cx="2469593" cy="365125"/>
          </a:xfrm>
          <a:prstGeom prst="rect">
            <a:avLst/>
          </a:prstGeom>
        </p:spPr>
        <p:txBody>
          <a:bodyPr/>
          <a:lstStyle/>
          <a:p>
            <a:fld id="{6D5A72B1-EF2B-C141-B8EF-352494D0CE0A}" type="datetime1">
              <a:rPr lang="fr-FR" smtClean="0"/>
              <a:t>26/11/2021</a:t>
            </a:fld>
            <a:endParaRPr lang="en-GB"/>
          </a:p>
        </p:txBody>
      </p:sp>
    </p:spTree>
    <p:extLst>
      <p:ext uri="{BB962C8B-B14F-4D97-AF65-F5344CB8AC3E}">
        <p14:creationId xmlns:p14="http://schemas.microsoft.com/office/powerpoint/2010/main" val="1758726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49827" y="1653"/>
            <a:ext cx="7542691" cy="591792"/>
          </a:xfrm>
          <a:prstGeom prst="rect">
            <a:avLst/>
          </a:prstGeom>
          <a:solidFill>
            <a:srgbClr val="FFFF00"/>
          </a:solidFill>
        </p:spPr>
        <p:txBody>
          <a:bodyPr vert="horz" lIns="91440" tIns="45720" rIns="91440" bIns="45720" rtlCol="0" anchor="ctr">
            <a:normAutofit/>
          </a:bodyPr>
          <a:lstStyle/>
          <a:p>
            <a:r>
              <a:rPr lang="fr-FR" noProof="0" dirty="0"/>
              <a:t>Cliquez et modifiez le titre</a:t>
            </a:r>
          </a:p>
        </p:txBody>
      </p:sp>
      <p:sp>
        <p:nvSpPr>
          <p:cNvPr id="3" name="Espace réservé du texte 2"/>
          <p:cNvSpPr>
            <a:spLocks noGrp="1"/>
          </p:cNvSpPr>
          <p:nvPr>
            <p:ph type="body" idx="1"/>
          </p:nvPr>
        </p:nvSpPr>
        <p:spPr>
          <a:xfrm>
            <a:off x="0" y="721901"/>
            <a:ext cx="9144000" cy="4525963"/>
          </a:xfrm>
          <a:prstGeom prst="rect">
            <a:avLst/>
          </a:prstGeom>
          <a:ln>
            <a:noFill/>
          </a:ln>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cxnSp>
        <p:nvCxnSpPr>
          <p:cNvPr id="9" name="Connecteur droit 8"/>
          <p:cNvCxnSpPr/>
          <p:nvPr userDrawn="1"/>
        </p:nvCxnSpPr>
        <p:spPr>
          <a:xfrm flipV="1">
            <a:off x="0" y="640922"/>
            <a:ext cx="9144000" cy="17802"/>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userDrawn="1"/>
        </p:nvSpPr>
        <p:spPr>
          <a:xfrm>
            <a:off x="8392518" y="165648"/>
            <a:ext cx="780983" cy="369332"/>
          </a:xfrm>
          <a:prstGeom prst="rect">
            <a:avLst/>
          </a:prstGeom>
          <a:noFill/>
        </p:spPr>
        <p:txBody>
          <a:bodyPr wrap="none" rtlCol="0">
            <a:spAutoFit/>
          </a:bodyPr>
          <a:lstStyle/>
          <a:p>
            <a:fld id="{543BEDCC-8322-AD47-9688-B42CF38564E4}" type="slidenum">
              <a:rPr lang="en-GB" smtClean="0"/>
              <a:t>‹#›</a:t>
            </a:fld>
            <a:r>
              <a:rPr lang="en-GB" dirty="0"/>
              <a:t>/32</a:t>
            </a:r>
          </a:p>
        </p:txBody>
      </p:sp>
      <p:pic>
        <p:nvPicPr>
          <p:cNvPr id="5" name="Picture 4">
            <a:extLst>
              <a:ext uri="{FF2B5EF4-FFF2-40B4-BE49-F238E27FC236}">
                <a16:creationId xmlns:a16="http://schemas.microsoft.com/office/drawing/2014/main" id="{F96D3BE2-73D5-BC43-9082-BB0C7B83012C}"/>
              </a:ext>
            </a:extLst>
          </p:cNvPr>
          <p:cNvPicPr>
            <a:picLocks noChangeAspect="1"/>
          </p:cNvPicPr>
          <p:nvPr userDrawn="1"/>
        </p:nvPicPr>
        <p:blipFill>
          <a:blip r:embed="rId16"/>
          <a:stretch>
            <a:fillRect/>
          </a:stretch>
        </p:blipFill>
        <p:spPr>
          <a:xfrm>
            <a:off x="68844" y="-1405"/>
            <a:ext cx="465236" cy="606573"/>
          </a:xfrm>
          <a:prstGeom prst="rect">
            <a:avLst/>
          </a:prstGeom>
        </p:spPr>
      </p:pic>
    </p:spTree>
    <p:extLst>
      <p:ext uri="{BB962C8B-B14F-4D97-AF65-F5344CB8AC3E}">
        <p14:creationId xmlns:p14="http://schemas.microsoft.com/office/powerpoint/2010/main" val="1186736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 id="2147483665" r:id="rId14"/>
  </p:sldLayoutIdLst>
  <p:hf hdr="0" dt="0"/>
  <p:txStyles>
    <p:titleStyle>
      <a:lvl1pPr algn="ctr" defTabSz="457200" rtl="0" eaLnBrk="1" latinLnBrk="0" hangingPunct="1">
        <a:spcBef>
          <a:spcPct val="0"/>
        </a:spcBef>
        <a:buNone/>
        <a:defRPr sz="3200" kern="1200">
          <a:solidFill>
            <a:srgbClr val="0000FF"/>
          </a:solidFill>
          <a:latin typeface="Comic Sans MS"/>
          <a:ea typeface="+mj-ea"/>
          <a:cs typeface="Comic Sans MS"/>
        </a:defRPr>
      </a:lvl1pPr>
    </p:titleStyle>
    <p:bodyStyle>
      <a:lvl1pPr marL="88900" indent="-88900" algn="l" defTabSz="457200" rtl="0" eaLnBrk="1" latinLnBrk="0" hangingPunct="1">
        <a:spcBef>
          <a:spcPct val="20000"/>
        </a:spcBef>
        <a:buFont typeface="Arial"/>
        <a:buNone/>
        <a:defRPr sz="2800" kern="1200">
          <a:solidFill>
            <a:schemeClr val="tx1"/>
          </a:solidFill>
          <a:latin typeface="Comic Sans MS"/>
          <a:ea typeface="+mn-ea"/>
          <a:cs typeface="Comic Sans MS"/>
        </a:defRPr>
      </a:lvl1pPr>
      <a:lvl2pPr marL="742950" indent="-285750" algn="l" defTabSz="457200" rtl="0" eaLnBrk="1" latinLnBrk="0" hangingPunct="1">
        <a:spcBef>
          <a:spcPct val="20000"/>
        </a:spcBef>
        <a:buFont typeface="Arial"/>
        <a:buChar char="–"/>
        <a:defRPr sz="2400" kern="1200">
          <a:solidFill>
            <a:schemeClr val="tx1"/>
          </a:solidFill>
          <a:latin typeface="Comic Sans MS"/>
          <a:ea typeface="+mn-ea"/>
          <a:cs typeface="Comic Sans MS"/>
        </a:defRPr>
      </a:lvl2pPr>
      <a:lvl3pPr marL="1143000" indent="-228600" algn="l" defTabSz="457200" rtl="0" eaLnBrk="1" latinLnBrk="0" hangingPunct="1">
        <a:spcBef>
          <a:spcPct val="20000"/>
        </a:spcBef>
        <a:buFont typeface="Arial"/>
        <a:buChar char="•"/>
        <a:defRPr sz="2000" kern="1200">
          <a:solidFill>
            <a:schemeClr val="tx1"/>
          </a:solidFill>
          <a:latin typeface="Comic Sans MS"/>
          <a:ea typeface="+mn-ea"/>
          <a:cs typeface="Comic Sans MS"/>
        </a:defRPr>
      </a:lvl3pPr>
      <a:lvl4pPr marL="1600200" indent="-228600" algn="l" defTabSz="457200" rtl="0" eaLnBrk="1" latinLnBrk="0" hangingPunct="1">
        <a:spcBef>
          <a:spcPct val="20000"/>
        </a:spcBef>
        <a:buFont typeface="Arial"/>
        <a:buChar char="–"/>
        <a:defRPr sz="1800" kern="1200">
          <a:solidFill>
            <a:schemeClr val="tx1"/>
          </a:solidFill>
          <a:latin typeface="Comic Sans MS"/>
          <a:ea typeface="+mn-ea"/>
          <a:cs typeface="Comic Sans MS"/>
        </a:defRPr>
      </a:lvl4pPr>
      <a:lvl5pPr marL="2057400" indent="-228600" algn="l" defTabSz="457200" rtl="0" eaLnBrk="1" latinLnBrk="0" hangingPunct="1">
        <a:spcBef>
          <a:spcPct val="20000"/>
        </a:spcBef>
        <a:buFont typeface="Arial"/>
        <a:buChar char="»"/>
        <a:defRPr sz="2000" kern="1200">
          <a:solidFill>
            <a:schemeClr val="tx1"/>
          </a:solidFill>
          <a:latin typeface="Comic Sans MS"/>
          <a:ea typeface="+mn-ea"/>
          <a:cs typeface="Comic Sans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tif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47.jpg"/></Relationships>
</file>

<file path=ppt/slides/_rels/slide1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tif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png"/><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image" Target="../media/image9.tiff"/><Relationship Id="rId7" Type="http://schemas.openxmlformats.org/officeDocument/2006/relationships/image" Target="../media/image13.tiff"/><Relationship Id="rId2" Type="http://schemas.openxmlformats.org/officeDocument/2006/relationships/image" Target="../media/image8.tiff"/><Relationship Id="rId1" Type="http://schemas.openxmlformats.org/officeDocument/2006/relationships/slideLayout" Target="../slideLayouts/slideLayout2.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tiff"/></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6.png"/><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58.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image" Target="../media/image62.png"/><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5.w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tiff"/><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44.x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8.w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51.xml.rels><?xml version="1.0" encoding="UTF-8" standalone="yes"?>
<Relationships xmlns="http://schemas.openxmlformats.org/package/2006/relationships"><Relationship Id="rId3" Type="http://schemas.openxmlformats.org/officeDocument/2006/relationships/image" Target="../media/image98.tiff"/><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99.tiff"/></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985012" y="3245367"/>
            <a:ext cx="2220954" cy="800219"/>
          </a:xfrm>
          <a:prstGeom prst="rect">
            <a:avLst/>
          </a:prstGeom>
        </p:spPr>
        <p:txBody>
          <a:bodyPr wrap="square">
            <a:spAutoFit/>
          </a:bodyPr>
          <a:lstStyle/>
          <a:p>
            <a:r>
              <a:rPr lang="en-GB" sz="2200" dirty="0">
                <a:latin typeface="Comic Sans MS"/>
                <a:cs typeface="Comic Sans MS"/>
              </a:rPr>
              <a:t>François-Marie</a:t>
            </a:r>
          </a:p>
          <a:p>
            <a:pPr algn="r"/>
            <a:r>
              <a:rPr lang="en-GB" sz="2400" dirty="0">
                <a:latin typeface="Comic Sans MS"/>
                <a:cs typeface="Comic Sans MS"/>
              </a:rPr>
              <a:t>Bréon</a:t>
            </a:r>
          </a:p>
        </p:txBody>
      </p:sp>
      <p:sp>
        <p:nvSpPr>
          <p:cNvPr id="9" name="TextBox 8"/>
          <p:cNvSpPr txBox="1"/>
          <p:nvPr/>
        </p:nvSpPr>
        <p:spPr>
          <a:xfrm>
            <a:off x="952902" y="1131811"/>
            <a:ext cx="6837640" cy="1138773"/>
          </a:xfrm>
          <a:prstGeom prst="rect">
            <a:avLst/>
          </a:prstGeom>
          <a:solidFill>
            <a:schemeClr val="bg1"/>
          </a:solidFill>
        </p:spPr>
        <p:txBody>
          <a:bodyPr wrap="square" rtlCol="0">
            <a:spAutoFit/>
          </a:bodyPr>
          <a:lstStyle/>
          <a:p>
            <a:pPr algn="ctr"/>
            <a:r>
              <a:rPr lang="fr-FR" sz="4000" dirty="0">
                <a:solidFill>
                  <a:srgbClr val="0000FF"/>
                </a:solidFill>
                <a:latin typeface="Comic Sans MS"/>
                <a:cs typeface="Comic Sans MS"/>
              </a:rPr>
              <a:t>Réchauffement climatique, </a:t>
            </a:r>
          </a:p>
          <a:p>
            <a:pPr algn="ctr"/>
            <a:r>
              <a:rPr lang="fr-FR" sz="2800" dirty="0">
                <a:solidFill>
                  <a:srgbClr val="0000FF"/>
                </a:solidFill>
                <a:latin typeface="Comic Sans MS"/>
                <a:cs typeface="Comic Sans MS"/>
              </a:rPr>
              <a:t>Prévisions et dernier rapport du GIEC</a:t>
            </a:r>
          </a:p>
        </p:txBody>
      </p:sp>
      <p:pic>
        <p:nvPicPr>
          <p:cNvPr id="4" name="Picture 3">
            <a:extLst>
              <a:ext uri="{FF2B5EF4-FFF2-40B4-BE49-F238E27FC236}">
                <a16:creationId xmlns:a16="http://schemas.microsoft.com/office/drawing/2014/main" id="{6706F4DA-2D38-3641-925A-5F597E4AD858}"/>
              </a:ext>
            </a:extLst>
          </p:cNvPr>
          <p:cNvPicPr>
            <a:picLocks noChangeAspect="1"/>
          </p:cNvPicPr>
          <p:nvPr/>
        </p:nvPicPr>
        <p:blipFill>
          <a:blip r:embed="rId3"/>
          <a:stretch>
            <a:fillRect/>
          </a:stretch>
        </p:blipFill>
        <p:spPr>
          <a:xfrm>
            <a:off x="7370618" y="2256679"/>
            <a:ext cx="1773382" cy="2557198"/>
          </a:xfrm>
          <a:prstGeom prst="rect">
            <a:avLst/>
          </a:prstGeom>
        </p:spPr>
      </p:pic>
      <p:sp>
        <p:nvSpPr>
          <p:cNvPr id="10" name="Subtitle 9">
            <a:extLst>
              <a:ext uri="{FF2B5EF4-FFF2-40B4-BE49-F238E27FC236}">
                <a16:creationId xmlns:a16="http://schemas.microsoft.com/office/drawing/2014/main" id="{0F880B90-9193-6F49-A0F1-4B86A204AD44}"/>
              </a:ext>
            </a:extLst>
          </p:cNvPr>
          <p:cNvSpPr>
            <a:spLocks noGrp="1"/>
          </p:cNvSpPr>
          <p:nvPr>
            <p:ph type="subTitle" idx="1"/>
          </p:nvPr>
        </p:nvSpPr>
        <p:spPr>
          <a:xfrm>
            <a:off x="1469159" y="4299374"/>
            <a:ext cx="6400800" cy="1752600"/>
          </a:xfrm>
        </p:spPr>
        <p:txBody>
          <a:bodyPr/>
          <a:lstStyle/>
          <a:p>
            <a:endParaRPr lang="fr-FR" dirty="0"/>
          </a:p>
        </p:txBody>
      </p:sp>
      <p:pic>
        <p:nvPicPr>
          <p:cNvPr id="14" name="Picture 13">
            <a:extLst>
              <a:ext uri="{FF2B5EF4-FFF2-40B4-BE49-F238E27FC236}">
                <a16:creationId xmlns:a16="http://schemas.microsoft.com/office/drawing/2014/main" id="{26E534CA-252F-F54E-B5F0-1177C375BDDE}"/>
              </a:ext>
            </a:extLst>
          </p:cNvPr>
          <p:cNvPicPr>
            <a:picLocks noChangeAspect="1"/>
          </p:cNvPicPr>
          <p:nvPr/>
        </p:nvPicPr>
        <p:blipFill>
          <a:blip r:embed="rId4"/>
          <a:stretch>
            <a:fillRect/>
          </a:stretch>
        </p:blipFill>
        <p:spPr>
          <a:xfrm>
            <a:off x="-462" y="4979469"/>
            <a:ext cx="1859746" cy="1878531"/>
          </a:xfrm>
          <a:prstGeom prst="rect">
            <a:avLst/>
          </a:prstGeom>
        </p:spPr>
      </p:pic>
      <p:pic>
        <p:nvPicPr>
          <p:cNvPr id="15" name="Picture 14">
            <a:extLst>
              <a:ext uri="{FF2B5EF4-FFF2-40B4-BE49-F238E27FC236}">
                <a16:creationId xmlns:a16="http://schemas.microsoft.com/office/drawing/2014/main" id="{7DEF27F8-874D-5F46-91FB-6814CAB58D9D}"/>
              </a:ext>
            </a:extLst>
          </p:cNvPr>
          <p:cNvPicPr>
            <a:picLocks noChangeAspect="1"/>
          </p:cNvPicPr>
          <p:nvPr/>
        </p:nvPicPr>
        <p:blipFill>
          <a:blip r:embed="rId5"/>
          <a:stretch>
            <a:fillRect/>
          </a:stretch>
        </p:blipFill>
        <p:spPr>
          <a:xfrm>
            <a:off x="1859284" y="5467673"/>
            <a:ext cx="2461327" cy="1230664"/>
          </a:xfrm>
          <a:prstGeom prst="rect">
            <a:avLst/>
          </a:prstGeom>
        </p:spPr>
      </p:pic>
      <p:pic>
        <p:nvPicPr>
          <p:cNvPr id="16" name="Picture 15">
            <a:extLst>
              <a:ext uri="{FF2B5EF4-FFF2-40B4-BE49-F238E27FC236}">
                <a16:creationId xmlns:a16="http://schemas.microsoft.com/office/drawing/2014/main" id="{4AC6078E-2DB4-B94D-82CB-04F61C310C43}"/>
              </a:ext>
            </a:extLst>
          </p:cNvPr>
          <p:cNvPicPr>
            <a:picLocks noChangeAspect="1"/>
          </p:cNvPicPr>
          <p:nvPr/>
        </p:nvPicPr>
        <p:blipFill>
          <a:blip r:embed="rId6"/>
          <a:stretch>
            <a:fillRect/>
          </a:stretch>
        </p:blipFill>
        <p:spPr>
          <a:xfrm>
            <a:off x="4452419" y="5467673"/>
            <a:ext cx="1967631" cy="1230664"/>
          </a:xfrm>
          <a:prstGeom prst="rect">
            <a:avLst/>
          </a:prstGeom>
        </p:spPr>
      </p:pic>
      <p:pic>
        <p:nvPicPr>
          <p:cNvPr id="17" name="Picture 16">
            <a:extLst>
              <a:ext uri="{FF2B5EF4-FFF2-40B4-BE49-F238E27FC236}">
                <a16:creationId xmlns:a16="http://schemas.microsoft.com/office/drawing/2014/main" id="{2578EA30-2465-2B4F-8E78-C0C3D3BEDAB0}"/>
              </a:ext>
            </a:extLst>
          </p:cNvPr>
          <p:cNvPicPr>
            <a:picLocks noChangeAspect="1"/>
          </p:cNvPicPr>
          <p:nvPr/>
        </p:nvPicPr>
        <p:blipFill>
          <a:blip r:embed="rId7"/>
          <a:stretch>
            <a:fillRect/>
          </a:stretch>
        </p:blipFill>
        <p:spPr>
          <a:xfrm>
            <a:off x="6674968" y="5467673"/>
            <a:ext cx="1832011" cy="1230664"/>
          </a:xfrm>
          <a:prstGeom prst="rect">
            <a:avLst/>
          </a:prstGeom>
        </p:spPr>
      </p:pic>
    </p:spTree>
    <p:extLst>
      <p:ext uri="{BB962C8B-B14F-4D97-AF65-F5344CB8AC3E}">
        <p14:creationId xmlns:p14="http://schemas.microsoft.com/office/powerpoint/2010/main" val="2109566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Freeform 29"/>
          <p:cNvSpPr/>
          <p:nvPr/>
        </p:nvSpPr>
        <p:spPr bwMode="auto">
          <a:xfrm rot="21195244" flipH="1" flipV="1">
            <a:off x="-93780" y="379620"/>
            <a:ext cx="8139811" cy="949539"/>
          </a:xfrm>
          <a:custGeom>
            <a:avLst/>
            <a:gdLst>
              <a:gd name="connsiteX0" fmla="*/ 8027493 w 8139811"/>
              <a:gd name="connsiteY0" fmla="*/ 949539 h 949539"/>
              <a:gd name="connsiteX1" fmla="*/ 0 w 8139811"/>
              <a:gd name="connsiteY1" fmla="*/ 0 h 949539"/>
              <a:gd name="connsiteX2" fmla="*/ 8139811 w 8139811"/>
              <a:gd name="connsiteY2" fmla="*/ 0 h 949539"/>
            </a:gdLst>
            <a:ahLst/>
            <a:cxnLst>
              <a:cxn ang="0">
                <a:pos x="connsiteX0" y="connsiteY0"/>
              </a:cxn>
              <a:cxn ang="0">
                <a:pos x="connsiteX1" y="connsiteY1"/>
              </a:cxn>
              <a:cxn ang="0">
                <a:pos x="connsiteX2" y="connsiteY2"/>
              </a:cxn>
            </a:cxnLst>
            <a:rect l="l" t="t" r="r" b="b"/>
            <a:pathLst>
              <a:path w="8139811" h="949539" extrusionOk="0">
                <a:moveTo>
                  <a:pt x="8027493" y="949539"/>
                </a:moveTo>
                <a:lnTo>
                  <a:pt x="0" y="0"/>
                </a:lnTo>
                <a:lnTo>
                  <a:pt x="8139811" y="0"/>
                </a:lnTo>
                <a:close/>
              </a:path>
            </a:pathLst>
          </a:custGeom>
          <a:solidFill>
            <a:srgbClr val="5492CD"/>
          </a:soli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r>
              <a:rPr lang="en-US"/>
              <a:t> </a:t>
            </a:r>
            <a:endParaRPr/>
          </a:p>
        </p:txBody>
      </p:sp>
      <p:sp>
        <p:nvSpPr>
          <p:cNvPr id="5" name="Freeform 28"/>
          <p:cNvSpPr/>
          <p:nvPr/>
        </p:nvSpPr>
        <p:spPr bwMode="auto">
          <a:xfrm rot="21195244">
            <a:off x="495553" y="5483688"/>
            <a:ext cx="8743418" cy="1019952"/>
          </a:xfrm>
          <a:custGeom>
            <a:avLst/>
            <a:gdLst>
              <a:gd name="connsiteX0" fmla="*/ 8743418 w 8743418"/>
              <a:gd name="connsiteY0" fmla="*/ 0 h 1019952"/>
              <a:gd name="connsiteX1" fmla="*/ 8622772 w 8743418"/>
              <a:gd name="connsiteY1" fmla="*/ 1019952 h 1019952"/>
              <a:gd name="connsiteX2" fmla="*/ 0 w 8743418"/>
              <a:gd name="connsiteY2" fmla="*/ 0 h 1019952"/>
            </a:gdLst>
            <a:ahLst/>
            <a:cxnLst>
              <a:cxn ang="0">
                <a:pos x="connsiteX0" y="connsiteY0"/>
              </a:cxn>
              <a:cxn ang="0">
                <a:pos x="connsiteX1" y="connsiteY1"/>
              </a:cxn>
              <a:cxn ang="0">
                <a:pos x="connsiteX2" y="connsiteY2"/>
              </a:cxn>
            </a:cxnLst>
            <a:rect l="l" t="t" r="r" b="b"/>
            <a:pathLst>
              <a:path w="8743418" h="1019952" extrusionOk="0">
                <a:moveTo>
                  <a:pt x="8743418" y="0"/>
                </a:moveTo>
                <a:lnTo>
                  <a:pt x="8622772" y="1019952"/>
                </a:lnTo>
                <a:lnTo>
                  <a:pt x="0" y="0"/>
                </a:lnTo>
                <a:close/>
              </a:path>
            </a:pathLst>
          </a:custGeom>
          <a:solidFill>
            <a:srgbClr val="5492CD"/>
          </a:soli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r>
              <a:rPr lang="en-US"/>
              <a:t> </a:t>
            </a:r>
            <a:endParaRPr/>
          </a:p>
        </p:txBody>
      </p:sp>
      <p:pic>
        <p:nvPicPr>
          <p:cNvPr id="6" name="Picture Placeholder 2"/>
          <p:cNvPicPr>
            <a:picLocks noGrp="1" noChangeAspect="1"/>
          </p:cNvPicPr>
          <p:nvPr>
            <p:ph type="pic" sz="quarter" idx="13"/>
          </p:nvPr>
        </p:nvPicPr>
        <p:blipFill>
          <a:blip r:embed="rId3"/>
          <a:stretch/>
        </p:blipFill>
        <p:spPr bwMode="auto">
          <a:xfrm>
            <a:off x="200025" y="2011364"/>
            <a:ext cx="2941638" cy="2943225"/>
          </a:xfrm>
          <a:prstGeom prst="rect">
            <a:avLst/>
          </a:prstGeom>
        </p:spPr>
      </p:pic>
      <p:sp>
        <p:nvSpPr>
          <p:cNvPr id="7" name="Text Placeholder 5"/>
          <p:cNvSpPr>
            <a:spLocks noGrp="1"/>
          </p:cNvSpPr>
          <p:nvPr>
            <p:ph type="body" sz="quarter" idx="12"/>
          </p:nvPr>
        </p:nvSpPr>
        <p:spPr bwMode="auto">
          <a:xfrm>
            <a:off x="3872761" y="1607016"/>
            <a:ext cx="4762475" cy="3450038"/>
          </a:xfrm>
        </p:spPr>
        <p:txBody>
          <a:bodyPr>
            <a:normAutofit/>
          </a:bodyPr>
          <a:lstStyle/>
          <a:p>
            <a:pPr>
              <a:lnSpc>
                <a:spcPct val="100000"/>
              </a:lnSpc>
              <a:defRPr/>
            </a:pPr>
            <a:r>
              <a:rPr lang="fr-FR" sz="2600" dirty="0"/>
              <a:t>Les changements climatiques récents sont généralisés, rapides et s'intensifient. </a:t>
            </a:r>
          </a:p>
          <a:p>
            <a:pPr>
              <a:lnSpc>
                <a:spcPct val="100000"/>
              </a:lnSpc>
              <a:defRPr/>
            </a:pPr>
            <a:r>
              <a:rPr lang="fr-FR" sz="2600" dirty="0"/>
              <a:t>Ils sont sans précédent depuis des milliers d'années.</a:t>
            </a:r>
            <a:endParaRPr lang="fr-FR" dirty="0"/>
          </a:p>
        </p:txBody>
      </p:sp>
      <p:sp>
        <p:nvSpPr>
          <p:cNvPr id="9" name="Subtitle 1"/>
          <p:cNvSpPr>
            <a:spLocks/>
          </p:cNvSpPr>
          <p:nvPr/>
        </p:nvSpPr>
        <p:spPr bwMode="auto">
          <a:xfrm>
            <a:off x="2492712" y="4918158"/>
            <a:ext cx="3446207" cy="157994"/>
          </a:xfrm>
          <a:prstGeom prst="rect">
            <a:avLst/>
          </a:prstGeom>
        </p:spPr>
        <p:txBody>
          <a:bodyPr vert="horz" lIns="0" tIns="0" rIns="0" bIns="0" rtlCol="0">
            <a:noAutofit/>
          </a:bodyPr>
          <a:lstStyle>
            <a:lvl1pPr marL="0" indent="0" algn="l" defTabSz="257129">
              <a:lnSpc>
                <a:spcPts val="1350"/>
              </a:lnSpc>
              <a:spcBef>
                <a:spcPts val="0"/>
              </a:spcBef>
              <a:buFont typeface="Arial"/>
              <a:buNone/>
              <a:defRPr sz="1500">
                <a:solidFill>
                  <a:srgbClr val="FFFFFF"/>
                </a:solidFill>
                <a:latin typeface="Calibri"/>
                <a:ea typeface="+mn-ea"/>
                <a:cs typeface="+mn-cs"/>
              </a:defRPr>
            </a:lvl1pPr>
            <a:lvl2pPr marL="257129" indent="0" algn="ctr" defTabSz="257129">
              <a:spcBef>
                <a:spcPts val="0"/>
              </a:spcBef>
              <a:buFont typeface="Arial"/>
              <a:buNone/>
              <a:defRPr sz="900">
                <a:solidFill>
                  <a:schemeClr val="tx1">
                    <a:tint val="75000"/>
                  </a:schemeClr>
                </a:solidFill>
                <a:latin typeface="Calibri"/>
                <a:ea typeface="+mn-ea"/>
                <a:cs typeface="+mn-cs"/>
              </a:defRPr>
            </a:lvl2pPr>
            <a:lvl3pPr marL="514259" indent="0" algn="ctr" defTabSz="257129">
              <a:spcBef>
                <a:spcPts val="0"/>
              </a:spcBef>
              <a:buFont typeface="Arial"/>
              <a:buNone/>
              <a:defRPr sz="850">
                <a:solidFill>
                  <a:schemeClr val="tx1">
                    <a:tint val="75000"/>
                  </a:schemeClr>
                </a:solidFill>
                <a:latin typeface="Calibri"/>
                <a:ea typeface="+mn-ea"/>
                <a:cs typeface="+mn-cs"/>
              </a:defRPr>
            </a:lvl3pPr>
            <a:lvl4pPr marL="771386" indent="0" algn="ctr" defTabSz="257129">
              <a:spcBef>
                <a:spcPts val="0"/>
              </a:spcBef>
              <a:buFont typeface="Arial"/>
              <a:buNone/>
              <a:defRPr sz="750">
                <a:solidFill>
                  <a:schemeClr val="tx1">
                    <a:tint val="75000"/>
                  </a:schemeClr>
                </a:solidFill>
                <a:latin typeface="Calibri"/>
                <a:ea typeface="+mn-ea"/>
                <a:cs typeface="+mn-cs"/>
              </a:defRPr>
            </a:lvl4pPr>
            <a:lvl5pPr marL="1028513" indent="0" algn="ctr" defTabSz="257129">
              <a:spcBef>
                <a:spcPts val="0"/>
              </a:spcBef>
              <a:buFont typeface="Arial"/>
              <a:buNone/>
              <a:defRPr sz="700">
                <a:solidFill>
                  <a:schemeClr val="tx1">
                    <a:tint val="75000"/>
                  </a:schemeClr>
                </a:solidFill>
                <a:latin typeface="Calibri"/>
                <a:ea typeface="+mn-ea"/>
                <a:cs typeface="+mn-cs"/>
              </a:defRPr>
            </a:lvl5pPr>
            <a:lvl6pPr marL="1285642" indent="0" algn="ctr" defTabSz="257129">
              <a:spcBef>
                <a:spcPts val="0"/>
              </a:spcBef>
              <a:buFont typeface="Arial"/>
              <a:buNone/>
              <a:defRPr sz="1150">
                <a:solidFill>
                  <a:schemeClr val="tx1">
                    <a:tint val="75000"/>
                  </a:schemeClr>
                </a:solidFill>
                <a:latin typeface="+mn-lt"/>
                <a:ea typeface="+mn-ea"/>
                <a:cs typeface="+mn-cs"/>
              </a:defRPr>
            </a:lvl6pPr>
            <a:lvl7pPr marL="1542770" indent="0" algn="ctr" defTabSz="257129">
              <a:spcBef>
                <a:spcPts val="0"/>
              </a:spcBef>
              <a:buFont typeface="Arial"/>
              <a:buNone/>
              <a:defRPr sz="1150">
                <a:solidFill>
                  <a:schemeClr val="tx1">
                    <a:tint val="75000"/>
                  </a:schemeClr>
                </a:solidFill>
                <a:latin typeface="+mn-lt"/>
                <a:ea typeface="+mn-ea"/>
                <a:cs typeface="+mn-cs"/>
              </a:defRPr>
            </a:lvl7pPr>
            <a:lvl8pPr marL="1799899" indent="0" algn="ctr" defTabSz="257129">
              <a:spcBef>
                <a:spcPts val="0"/>
              </a:spcBef>
              <a:buFont typeface="Arial"/>
              <a:buNone/>
              <a:defRPr sz="1150">
                <a:solidFill>
                  <a:schemeClr val="tx1">
                    <a:tint val="75000"/>
                  </a:schemeClr>
                </a:solidFill>
                <a:latin typeface="+mn-lt"/>
                <a:ea typeface="+mn-ea"/>
                <a:cs typeface="+mn-cs"/>
              </a:defRPr>
            </a:lvl8pPr>
            <a:lvl9pPr marL="2057027" indent="0" algn="ctr" defTabSz="257129">
              <a:spcBef>
                <a:spcPts val="0"/>
              </a:spcBef>
              <a:buFont typeface="Arial"/>
              <a:buNone/>
              <a:defRPr sz="1150">
                <a:solidFill>
                  <a:schemeClr val="tx1">
                    <a:tint val="75000"/>
                  </a:schemeClr>
                </a:solidFill>
                <a:latin typeface="+mn-lt"/>
                <a:ea typeface="+mn-ea"/>
                <a:cs typeface="+mn-cs"/>
              </a:defRPr>
            </a:lvl9pPr>
          </a:lstStyle>
          <a:p>
            <a:pPr>
              <a:defRPr/>
            </a:pPr>
            <a:r>
              <a:rPr lang="en-US" sz="700" b="1">
                <a:solidFill>
                  <a:schemeClr val="tx2">
                    <a:lumMod val="50000"/>
                    <a:lumOff val="50000"/>
                  </a:schemeClr>
                </a:solidFill>
                <a:latin typeface="Arial"/>
                <a:cs typeface="Arial"/>
              </a:rPr>
              <a:t>[Credit: NASA]</a:t>
            </a:r>
            <a:endParaRPr/>
          </a:p>
        </p:txBody>
      </p:sp>
    </p:spTree>
    <p:extLst>
      <p:ext uri="{BB962C8B-B14F-4D97-AF65-F5344CB8AC3E}">
        <p14:creationId xmlns:p14="http://schemas.microsoft.com/office/powerpoint/2010/main" val="1396289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9D352-06AF-8C49-A604-1AA5A6151D4D}"/>
              </a:ext>
            </a:extLst>
          </p:cNvPr>
          <p:cNvSpPr>
            <a:spLocks noGrp="1"/>
          </p:cNvSpPr>
          <p:nvPr>
            <p:ph type="title"/>
          </p:nvPr>
        </p:nvSpPr>
        <p:spPr/>
        <p:txBody>
          <a:bodyPr>
            <a:normAutofit/>
          </a:bodyPr>
          <a:lstStyle/>
          <a:p>
            <a:r>
              <a:rPr lang="fr-FR" dirty="0"/>
              <a:t>Interpréter ces changements ?</a:t>
            </a:r>
          </a:p>
        </p:txBody>
      </p:sp>
      <p:pic>
        <p:nvPicPr>
          <p:cNvPr id="4" name="Picture 3">
            <a:extLst>
              <a:ext uri="{FF2B5EF4-FFF2-40B4-BE49-F238E27FC236}">
                <a16:creationId xmlns:a16="http://schemas.microsoft.com/office/drawing/2014/main" id="{B9F9CD28-F459-1C44-BFD0-0D9517947FBA}"/>
              </a:ext>
            </a:extLst>
          </p:cNvPr>
          <p:cNvPicPr>
            <a:picLocks noChangeAspect="1"/>
          </p:cNvPicPr>
          <p:nvPr/>
        </p:nvPicPr>
        <p:blipFill rotWithShape="1">
          <a:blip r:embed="rId2"/>
          <a:srcRect l="39474" t="4389"/>
          <a:stretch/>
        </p:blipFill>
        <p:spPr>
          <a:xfrm>
            <a:off x="5160260" y="1709852"/>
            <a:ext cx="2601318" cy="2609387"/>
          </a:xfrm>
          <a:prstGeom prst="rect">
            <a:avLst/>
          </a:prstGeom>
        </p:spPr>
      </p:pic>
      <p:pic>
        <p:nvPicPr>
          <p:cNvPr id="5" name="Picture 2" descr="http://dods.ipsl.jussieu.fr/brocksce/dev_comm/animation/terre_climat_v2.png">
            <a:extLst>
              <a:ext uri="{FF2B5EF4-FFF2-40B4-BE49-F238E27FC236}">
                <a16:creationId xmlns:a16="http://schemas.microsoft.com/office/drawing/2014/main" id="{ADF2EF8D-D3B1-1648-8827-7265B630116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49827" y="1709852"/>
            <a:ext cx="3052856" cy="229069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a:extLst>
              <a:ext uri="{FF2B5EF4-FFF2-40B4-BE49-F238E27FC236}">
                <a16:creationId xmlns:a16="http://schemas.microsoft.com/office/drawing/2014/main" id="{C26EB4D5-6FD2-4E47-92F6-63F46DE38E02}"/>
              </a:ext>
            </a:extLst>
          </p:cNvPr>
          <p:cNvSpPr txBox="1"/>
          <p:nvPr/>
        </p:nvSpPr>
        <p:spPr>
          <a:xfrm>
            <a:off x="52040" y="5226784"/>
            <a:ext cx="9091960" cy="1631216"/>
          </a:xfrm>
          <a:prstGeom prst="rect">
            <a:avLst/>
          </a:prstGeom>
          <a:noFill/>
        </p:spPr>
        <p:txBody>
          <a:bodyPr wrap="square" rtlCol="0">
            <a:spAutoFit/>
          </a:bodyPr>
          <a:lstStyle/>
          <a:p>
            <a:r>
              <a:rPr lang="fr-FR" sz="2000" dirty="0"/>
              <a:t>Pour interpréter les changements et anticiper le futur, on utilise des modèles</a:t>
            </a:r>
          </a:p>
          <a:p>
            <a:endParaRPr lang="fr-FR" sz="2000" dirty="0"/>
          </a:p>
          <a:p>
            <a:r>
              <a:rPr lang="fr-FR" sz="2000" dirty="0"/>
              <a:t>Modèles climatiques similaires aux modèles météo, mais avec des modules qui prennent en compte les processus lents (courants marins, calottes polaires, distribution de végétation</a:t>
            </a:r>
          </a:p>
        </p:txBody>
      </p:sp>
    </p:spTree>
    <p:extLst>
      <p:ext uri="{BB962C8B-B14F-4D97-AF65-F5344CB8AC3E}">
        <p14:creationId xmlns:p14="http://schemas.microsoft.com/office/powerpoint/2010/main" val="1228937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L’effet de serre</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437372" y="1038547"/>
            <a:ext cx="5994944" cy="2967289"/>
          </a:xfrm>
        </p:spPr>
      </p:pic>
      <p:sp>
        <p:nvSpPr>
          <p:cNvPr id="6" name="TextBox 5"/>
          <p:cNvSpPr txBox="1"/>
          <p:nvPr/>
        </p:nvSpPr>
        <p:spPr>
          <a:xfrm>
            <a:off x="0" y="4899987"/>
            <a:ext cx="9002750" cy="1769715"/>
          </a:xfrm>
          <a:prstGeom prst="rect">
            <a:avLst/>
          </a:prstGeom>
          <a:noFill/>
        </p:spPr>
        <p:txBody>
          <a:bodyPr wrap="square" rtlCol="0">
            <a:spAutoFit/>
          </a:bodyPr>
          <a:lstStyle/>
          <a:p>
            <a:pPr marL="271463" indent="-271463">
              <a:spcAft>
                <a:spcPts val="400"/>
              </a:spcAft>
            </a:pPr>
            <a:r>
              <a:rPr lang="fr-FR" dirty="0">
                <a:latin typeface="Comic Sans MS"/>
                <a:cs typeface="Comic Sans MS"/>
              </a:rPr>
              <a:t>L’atmosphère est pratiquement transparente au rayonnement solaire (</a:t>
            </a:r>
            <a:r>
              <a:rPr lang="fr-FR" dirty="0">
                <a:latin typeface="Symbol" charset="2"/>
                <a:cs typeface="Symbol" charset="2"/>
              </a:rPr>
              <a:t>l</a:t>
            </a:r>
            <a:r>
              <a:rPr lang="fr-FR" dirty="0">
                <a:latin typeface="Comic Sans MS"/>
                <a:cs typeface="Comic Sans MS"/>
              </a:rPr>
              <a:t> &lt; 3 µm)</a:t>
            </a:r>
          </a:p>
          <a:p>
            <a:pPr marL="271463" indent="-271463">
              <a:spcAft>
                <a:spcPts val="400"/>
              </a:spcAft>
            </a:pPr>
            <a:r>
              <a:rPr lang="fr-FR" dirty="0">
                <a:latin typeface="Comic Sans MS"/>
                <a:cs typeface="Comic Sans MS"/>
              </a:rPr>
              <a:t>Elle est largement opaque au rayonnement infra-rouge (</a:t>
            </a:r>
            <a:r>
              <a:rPr lang="fr-FR" dirty="0">
                <a:latin typeface="Symbol" charset="2"/>
                <a:cs typeface="Symbol" charset="2"/>
              </a:rPr>
              <a:t>l</a:t>
            </a:r>
            <a:r>
              <a:rPr lang="fr-FR" dirty="0">
                <a:latin typeface="Comic Sans MS"/>
                <a:cs typeface="Comic Sans MS"/>
              </a:rPr>
              <a:t> &gt; 4 µm)</a:t>
            </a:r>
          </a:p>
          <a:p>
            <a:pPr marL="271463" indent="-271463">
              <a:spcAft>
                <a:spcPts val="400"/>
              </a:spcAft>
            </a:pPr>
            <a:r>
              <a:rPr lang="fr-FR" dirty="0">
                <a:latin typeface="Comic Sans MS"/>
                <a:cs typeface="Comic Sans MS"/>
              </a:rPr>
              <a:t>Principe bien compris depuis plusieurs siècles</a:t>
            </a:r>
          </a:p>
          <a:p>
            <a:pPr>
              <a:spcBef>
                <a:spcPct val="50000"/>
              </a:spcBef>
              <a:defRPr/>
            </a:pPr>
            <a:r>
              <a:rPr lang="fr-FR" dirty="0">
                <a:latin typeface="Comic Sans MS"/>
                <a:cs typeface="Comic Sans MS"/>
              </a:rPr>
              <a:t>Principaux gaz: Vapeur d’eau (</a:t>
            </a:r>
            <a:r>
              <a:rPr lang="fr-FR" dirty="0">
                <a:solidFill>
                  <a:srgbClr val="FF0000"/>
                </a:solidFill>
                <a:latin typeface="Comic Sans MS"/>
                <a:cs typeface="Comic Sans MS"/>
              </a:rPr>
              <a:t>H</a:t>
            </a:r>
            <a:r>
              <a:rPr lang="fr-FR" baseline="-25000" dirty="0">
                <a:solidFill>
                  <a:srgbClr val="FF0000"/>
                </a:solidFill>
                <a:latin typeface="Comic Sans MS"/>
                <a:cs typeface="Comic Sans MS"/>
              </a:rPr>
              <a:t>2</a:t>
            </a:r>
            <a:r>
              <a:rPr lang="fr-FR" dirty="0">
                <a:solidFill>
                  <a:srgbClr val="FF0000"/>
                </a:solidFill>
                <a:latin typeface="Comic Sans MS"/>
                <a:cs typeface="Comic Sans MS"/>
              </a:rPr>
              <a:t>O</a:t>
            </a:r>
            <a:r>
              <a:rPr lang="fr-FR" dirty="0">
                <a:latin typeface="Comic Sans MS"/>
                <a:cs typeface="Comic Sans MS"/>
              </a:rPr>
              <a:t>), Dioxyde de Carbone (</a:t>
            </a:r>
            <a:r>
              <a:rPr lang="fr-FR" dirty="0">
                <a:solidFill>
                  <a:srgbClr val="FF0000"/>
                </a:solidFill>
                <a:latin typeface="Comic Sans MS"/>
                <a:cs typeface="Comic Sans MS"/>
              </a:rPr>
              <a:t>CO</a:t>
            </a:r>
            <a:r>
              <a:rPr lang="fr-FR" baseline="-25000" dirty="0">
                <a:solidFill>
                  <a:srgbClr val="FF0000"/>
                </a:solidFill>
                <a:latin typeface="Comic Sans MS"/>
                <a:cs typeface="Comic Sans MS"/>
              </a:rPr>
              <a:t>2</a:t>
            </a:r>
            <a:r>
              <a:rPr lang="fr-FR" dirty="0">
                <a:latin typeface="Comic Sans MS"/>
                <a:cs typeface="Comic Sans MS"/>
              </a:rPr>
              <a:t>), Méthane (</a:t>
            </a:r>
            <a:r>
              <a:rPr lang="fr-FR" dirty="0">
                <a:solidFill>
                  <a:srgbClr val="FF0000"/>
                </a:solidFill>
                <a:latin typeface="Comic Sans MS"/>
                <a:cs typeface="Comic Sans MS"/>
              </a:rPr>
              <a:t>CH</a:t>
            </a:r>
            <a:r>
              <a:rPr lang="fr-FR" baseline="-25000" dirty="0">
                <a:solidFill>
                  <a:srgbClr val="FF0000"/>
                </a:solidFill>
                <a:latin typeface="Comic Sans MS"/>
                <a:cs typeface="Comic Sans MS"/>
              </a:rPr>
              <a:t>4</a:t>
            </a:r>
            <a:r>
              <a:rPr lang="fr-FR" dirty="0">
                <a:latin typeface="Comic Sans MS"/>
                <a:cs typeface="Comic Sans MS"/>
              </a:rPr>
              <a:t>), protoxyde d’Azote (</a:t>
            </a:r>
            <a:r>
              <a:rPr lang="fr-FR" dirty="0">
                <a:solidFill>
                  <a:srgbClr val="FF0000"/>
                </a:solidFill>
                <a:latin typeface="Comic Sans MS"/>
                <a:cs typeface="Comic Sans MS"/>
              </a:rPr>
              <a:t>N</a:t>
            </a:r>
            <a:r>
              <a:rPr lang="fr-FR" baseline="-25000" dirty="0">
                <a:solidFill>
                  <a:srgbClr val="FF0000"/>
                </a:solidFill>
                <a:latin typeface="Comic Sans MS"/>
                <a:cs typeface="Comic Sans MS"/>
              </a:rPr>
              <a:t>2</a:t>
            </a:r>
            <a:r>
              <a:rPr lang="fr-FR" dirty="0">
                <a:solidFill>
                  <a:srgbClr val="FF0000"/>
                </a:solidFill>
                <a:latin typeface="Comic Sans MS"/>
                <a:cs typeface="Comic Sans MS"/>
              </a:rPr>
              <a:t>O</a:t>
            </a:r>
            <a:r>
              <a:rPr lang="fr-FR" dirty="0">
                <a:latin typeface="Comic Sans MS"/>
                <a:cs typeface="Comic Sans MS"/>
              </a:rPr>
              <a:t>).  99% de l’atmosphère (</a:t>
            </a:r>
            <a:r>
              <a:rPr lang="fr-FR" dirty="0">
                <a:solidFill>
                  <a:srgbClr val="FF0000"/>
                </a:solidFill>
                <a:latin typeface="Comic Sans MS"/>
                <a:cs typeface="Comic Sans MS"/>
              </a:rPr>
              <a:t>O</a:t>
            </a:r>
            <a:r>
              <a:rPr lang="fr-FR" baseline="-25000" dirty="0">
                <a:solidFill>
                  <a:srgbClr val="FF0000"/>
                </a:solidFill>
                <a:latin typeface="Comic Sans MS"/>
                <a:cs typeface="Comic Sans MS"/>
              </a:rPr>
              <a:t>2</a:t>
            </a:r>
            <a:r>
              <a:rPr lang="fr-FR" dirty="0">
                <a:solidFill>
                  <a:srgbClr val="FF0000"/>
                </a:solidFill>
                <a:latin typeface="Comic Sans MS"/>
                <a:cs typeface="Comic Sans MS"/>
              </a:rPr>
              <a:t>, N</a:t>
            </a:r>
            <a:r>
              <a:rPr lang="fr-FR" baseline="-25000" dirty="0">
                <a:solidFill>
                  <a:srgbClr val="FF0000"/>
                </a:solidFill>
                <a:latin typeface="Comic Sans MS"/>
                <a:cs typeface="Comic Sans MS"/>
              </a:rPr>
              <a:t>2</a:t>
            </a:r>
            <a:r>
              <a:rPr lang="fr-FR" dirty="0">
                <a:latin typeface="Comic Sans MS"/>
                <a:cs typeface="Comic Sans MS"/>
              </a:rPr>
              <a:t>) n’y participe pas.</a:t>
            </a:r>
          </a:p>
        </p:txBody>
      </p:sp>
      <p:sp>
        <p:nvSpPr>
          <p:cNvPr id="3" name="TextBox 2"/>
          <p:cNvSpPr txBox="1"/>
          <p:nvPr/>
        </p:nvSpPr>
        <p:spPr>
          <a:xfrm>
            <a:off x="996112" y="655706"/>
            <a:ext cx="1944087" cy="400110"/>
          </a:xfrm>
          <a:prstGeom prst="rect">
            <a:avLst/>
          </a:prstGeom>
          <a:noFill/>
        </p:spPr>
        <p:txBody>
          <a:bodyPr wrap="none" rtlCol="0">
            <a:spAutoFit/>
          </a:bodyPr>
          <a:lstStyle/>
          <a:p>
            <a:r>
              <a:rPr lang="fr-FR" sz="2000" b="1" dirty="0"/>
              <a:t>Solaire (</a:t>
            </a:r>
            <a:r>
              <a:rPr lang="fr-FR" sz="2000" b="1" dirty="0">
                <a:latin typeface="Symbol" charset="2"/>
                <a:cs typeface="Symbol" charset="2"/>
              </a:rPr>
              <a:t>l</a:t>
            </a:r>
            <a:r>
              <a:rPr lang="fr-FR" sz="2000" b="1" dirty="0"/>
              <a:t>&lt;3 µm)</a:t>
            </a:r>
          </a:p>
        </p:txBody>
      </p:sp>
      <p:sp>
        <p:nvSpPr>
          <p:cNvPr id="17" name="TextBox 16"/>
          <p:cNvSpPr txBox="1"/>
          <p:nvPr/>
        </p:nvSpPr>
        <p:spPr>
          <a:xfrm>
            <a:off x="4107479" y="655706"/>
            <a:ext cx="2390398" cy="400110"/>
          </a:xfrm>
          <a:prstGeom prst="rect">
            <a:avLst/>
          </a:prstGeom>
          <a:noFill/>
        </p:spPr>
        <p:txBody>
          <a:bodyPr wrap="none" rtlCol="0">
            <a:spAutoFit/>
          </a:bodyPr>
          <a:lstStyle/>
          <a:p>
            <a:r>
              <a:rPr lang="fr-FR" sz="2000" b="1" dirty="0" err="1"/>
              <a:t>InfraRouge</a:t>
            </a:r>
            <a:r>
              <a:rPr lang="fr-FR" sz="2000" b="1" dirty="0"/>
              <a:t> (</a:t>
            </a:r>
            <a:r>
              <a:rPr lang="fr-FR" sz="2000" b="1" dirty="0">
                <a:latin typeface="Symbol" charset="2"/>
                <a:cs typeface="Symbol" charset="2"/>
              </a:rPr>
              <a:t>l</a:t>
            </a:r>
            <a:r>
              <a:rPr lang="fr-FR" sz="2000" b="1" dirty="0"/>
              <a:t>&gt;4 µm)</a:t>
            </a:r>
          </a:p>
        </p:txBody>
      </p:sp>
      <p:sp>
        <p:nvSpPr>
          <p:cNvPr id="4" name="TextBox 3"/>
          <p:cNvSpPr txBox="1"/>
          <p:nvPr/>
        </p:nvSpPr>
        <p:spPr>
          <a:xfrm>
            <a:off x="6432315" y="1668584"/>
            <a:ext cx="2649303" cy="923330"/>
          </a:xfrm>
          <a:prstGeom prst="rect">
            <a:avLst/>
          </a:prstGeom>
          <a:noFill/>
        </p:spPr>
        <p:txBody>
          <a:bodyPr wrap="square" rtlCol="0">
            <a:spAutoFit/>
          </a:bodyPr>
          <a:lstStyle/>
          <a:p>
            <a:r>
              <a:rPr lang="fr-FR" dirty="0"/>
              <a:t>Flux radiatifs moyens donnés sur la figure en </a:t>
            </a:r>
          </a:p>
          <a:p>
            <a:r>
              <a:rPr lang="fr-FR" dirty="0"/>
              <a:t>W m</a:t>
            </a:r>
            <a:r>
              <a:rPr lang="fr-FR" baseline="30000" dirty="0"/>
              <a:t>-2</a:t>
            </a:r>
          </a:p>
        </p:txBody>
      </p:sp>
    </p:spTree>
    <p:extLst>
      <p:ext uri="{BB962C8B-B14F-4D97-AF65-F5344CB8AC3E}">
        <p14:creationId xmlns:p14="http://schemas.microsoft.com/office/powerpoint/2010/main" val="46870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a:extLst>
              <a:ext uri="{FF2B5EF4-FFF2-40B4-BE49-F238E27FC236}">
                <a16:creationId xmlns:a16="http://schemas.microsoft.com/office/drawing/2014/main" id="{C27D2EF5-F2D4-E245-B8D5-F0B3F2A51787}"/>
              </a:ext>
            </a:extLst>
          </p:cNvPr>
          <p:cNvSpPr>
            <a:spLocks noGrp="1" noChangeArrowheads="1"/>
          </p:cNvSpPr>
          <p:nvPr>
            <p:ph type="title"/>
          </p:nvPr>
        </p:nvSpPr>
        <p:spPr/>
        <p:txBody>
          <a:bodyPr/>
          <a:lstStyle/>
          <a:p>
            <a:pPr eaLnBrk="1" hangingPunct="1"/>
            <a:r>
              <a:rPr lang="fr-FR" altLang="fr-FR" dirty="0"/>
              <a:t>CO</a:t>
            </a:r>
            <a:r>
              <a:rPr lang="fr-FR" altLang="fr-FR" baseline="-25000" dirty="0"/>
              <a:t>2</a:t>
            </a:r>
            <a:r>
              <a:rPr lang="fr-FR" altLang="fr-FR" dirty="0"/>
              <a:t>-Température.  Un lien ?</a:t>
            </a:r>
          </a:p>
        </p:txBody>
      </p:sp>
      <p:sp>
        <p:nvSpPr>
          <p:cNvPr id="352259" name="Rectangle 3">
            <a:extLst>
              <a:ext uri="{FF2B5EF4-FFF2-40B4-BE49-F238E27FC236}">
                <a16:creationId xmlns:a16="http://schemas.microsoft.com/office/drawing/2014/main" id="{85C654D3-6233-BE4F-97CF-53E735E041A3}"/>
              </a:ext>
            </a:extLst>
          </p:cNvPr>
          <p:cNvSpPr>
            <a:spLocks noChangeArrowheads="1"/>
          </p:cNvSpPr>
          <p:nvPr/>
        </p:nvSpPr>
        <p:spPr bwMode="auto">
          <a:xfrm>
            <a:off x="0" y="864704"/>
            <a:ext cx="9080500" cy="53553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just">
              <a:spcAft>
                <a:spcPts val="1200"/>
              </a:spcAft>
            </a:pPr>
            <a:r>
              <a:rPr lang="fr-FR" altLang="fr-FR" sz="1800" b="1" dirty="0">
                <a:solidFill>
                  <a:srgbClr val="FF0000"/>
                </a:solidFill>
                <a:latin typeface="Comic Sans MS" panose="030F0902030302020204" pitchFamily="66" charset="0"/>
              </a:rPr>
              <a:t>FAR 1990:</a:t>
            </a:r>
            <a:r>
              <a:rPr lang="fr-FR" altLang="fr-FR" sz="1800" dirty="0">
                <a:latin typeface="Comic Sans MS" panose="030F0902030302020204" pitchFamily="66" charset="0"/>
              </a:rPr>
              <a:t> </a:t>
            </a:r>
            <a:r>
              <a:rPr lang="en-US" altLang="fr-FR" sz="1800" dirty="0">
                <a:latin typeface="Comic Sans MS" panose="030F0902030302020204" pitchFamily="66" charset="0"/>
              </a:rPr>
              <a:t>The size of this warming is broadly consistent with predictions of climate models, but it is also of the same magnitude as natural climate variability. Thus the observed increase could be largely due to this natural variability</a:t>
            </a:r>
            <a:r>
              <a:rPr lang="fr-FR" altLang="fr-FR" sz="1800" dirty="0">
                <a:latin typeface="Comic Sans MS" panose="030F0902030302020204" pitchFamily="66" charset="0"/>
              </a:rPr>
              <a:t> ; </a:t>
            </a:r>
            <a:r>
              <a:rPr lang="fr-FR" altLang="fr-FR" sz="1800" dirty="0">
                <a:solidFill>
                  <a:schemeClr val="hlink"/>
                </a:solidFill>
                <a:latin typeface="Comic Sans MS" panose="030F0902030302020204" pitchFamily="66" charset="0"/>
              </a:rPr>
              <a:t>(Peut </a:t>
            </a:r>
            <a:r>
              <a:rPr lang="fr-FR" altLang="ja-JP" sz="1800" dirty="0">
                <a:solidFill>
                  <a:schemeClr val="hlink"/>
                </a:solidFill>
                <a:latin typeface="Comic Sans MS" panose="030F0902030302020204" pitchFamily="66" charset="0"/>
              </a:rPr>
              <a:t>être</a:t>
            </a:r>
            <a:r>
              <a:rPr lang="fr-FR" altLang="fr-FR" sz="1800" dirty="0">
                <a:solidFill>
                  <a:schemeClr val="hlink"/>
                </a:solidFill>
                <a:latin typeface="Comic Sans MS" panose="030F0902030302020204" pitchFamily="66" charset="0"/>
              </a:rPr>
              <a:t>)</a:t>
            </a:r>
            <a:endParaRPr lang="fr-FR" altLang="fr-FR" sz="1800" dirty="0">
              <a:latin typeface="Comic Sans MS" panose="030F0902030302020204" pitchFamily="66" charset="0"/>
            </a:endParaRPr>
          </a:p>
          <a:p>
            <a:pPr algn="just">
              <a:spcAft>
                <a:spcPts val="1200"/>
              </a:spcAft>
            </a:pPr>
            <a:r>
              <a:rPr lang="fr-FR" altLang="fr-FR" sz="1800" b="1" dirty="0">
                <a:solidFill>
                  <a:srgbClr val="FF0000"/>
                </a:solidFill>
                <a:latin typeface="Comic Sans MS" panose="030F0902030302020204" pitchFamily="66" charset="0"/>
              </a:rPr>
              <a:t>SAR 1995</a:t>
            </a:r>
            <a:r>
              <a:rPr lang="fr-FR" altLang="fr-FR" sz="1800" dirty="0">
                <a:solidFill>
                  <a:srgbClr val="FF0000"/>
                </a:solidFill>
                <a:latin typeface="Comic Sans MS" panose="030F0902030302020204" pitchFamily="66" charset="0"/>
              </a:rPr>
              <a:t> : </a:t>
            </a:r>
            <a:r>
              <a:rPr lang="en-US" altLang="fr-FR" sz="1800" dirty="0">
                <a:latin typeface="Comic Sans MS" panose="030F0902030302020204" pitchFamily="66" charset="0"/>
              </a:rPr>
              <a:t>The balance of evidence suggests a discernible influence on global climate</a:t>
            </a:r>
            <a:r>
              <a:rPr lang="fr-FR" altLang="fr-FR" sz="1800" dirty="0">
                <a:latin typeface="Comic Sans MS" panose="030F0902030302020204" pitchFamily="66" charset="0"/>
              </a:rPr>
              <a:t>.</a:t>
            </a:r>
            <a:r>
              <a:rPr lang="fr-FR" altLang="fr-FR" sz="1800" dirty="0">
                <a:solidFill>
                  <a:srgbClr val="00FF00"/>
                </a:solidFill>
                <a:latin typeface="Comic Sans MS" panose="030F0902030302020204" pitchFamily="66" charset="0"/>
              </a:rPr>
              <a:t> </a:t>
            </a:r>
            <a:r>
              <a:rPr lang="fr-FR" altLang="fr-FR" sz="1800" dirty="0">
                <a:solidFill>
                  <a:schemeClr val="hlink"/>
                </a:solidFill>
                <a:latin typeface="Comic Sans MS" panose="030F0902030302020204" pitchFamily="66" charset="0"/>
              </a:rPr>
              <a:t>(Il semble bien que oui)</a:t>
            </a:r>
            <a:endParaRPr lang="fr-FR" altLang="fr-FR" sz="1800" dirty="0">
              <a:latin typeface="Comic Sans MS" panose="030F0902030302020204" pitchFamily="66" charset="0"/>
            </a:endParaRPr>
          </a:p>
          <a:p>
            <a:pPr algn="just">
              <a:spcAft>
                <a:spcPts val="1200"/>
              </a:spcAft>
            </a:pPr>
            <a:r>
              <a:rPr lang="fr-FR" altLang="fr-FR" sz="1800" b="1" dirty="0">
                <a:solidFill>
                  <a:srgbClr val="FF0000"/>
                </a:solidFill>
                <a:latin typeface="Comic Sans MS" panose="030F0902030302020204" pitchFamily="66" charset="0"/>
              </a:rPr>
              <a:t>TAR 2001</a:t>
            </a:r>
            <a:r>
              <a:rPr lang="fr-FR" altLang="fr-FR" sz="1800" dirty="0">
                <a:solidFill>
                  <a:srgbClr val="FF0000"/>
                </a:solidFill>
                <a:latin typeface="Comic Sans MS" panose="030F0902030302020204" pitchFamily="66" charset="0"/>
              </a:rPr>
              <a:t> : </a:t>
            </a:r>
            <a:r>
              <a:rPr lang="en-US" altLang="fr-FR" sz="1800" dirty="0">
                <a:latin typeface="Comic Sans MS" panose="030F0902030302020204" pitchFamily="66" charset="0"/>
              </a:rPr>
              <a:t>There is new and stronger evidence that most of the warming observed over the last 50 years is attributable to human activities.</a:t>
            </a:r>
            <a:r>
              <a:rPr lang="fr-FR" altLang="fr-FR" sz="1800" dirty="0">
                <a:latin typeface="Comic Sans MS" panose="030F0902030302020204" pitchFamily="66" charset="0"/>
              </a:rPr>
              <a:t> </a:t>
            </a:r>
            <a:r>
              <a:rPr lang="fr-FR" altLang="fr-FR" sz="1800" dirty="0">
                <a:solidFill>
                  <a:schemeClr val="hlink"/>
                </a:solidFill>
                <a:latin typeface="Comic Sans MS" panose="030F0902030302020204" pitchFamily="66" charset="0"/>
              </a:rPr>
              <a:t>(Probablement)</a:t>
            </a:r>
          </a:p>
          <a:p>
            <a:pPr>
              <a:spcAft>
                <a:spcPts val="1200"/>
              </a:spcAft>
            </a:pPr>
            <a:r>
              <a:rPr lang="fr-FR" altLang="fr-FR" sz="1800" b="1" dirty="0">
                <a:solidFill>
                  <a:srgbClr val="FF0000"/>
                </a:solidFill>
                <a:latin typeface="Comic Sans MS" panose="030F0902030302020204" pitchFamily="66" charset="0"/>
              </a:rPr>
              <a:t>AR4 2007</a:t>
            </a:r>
            <a:r>
              <a:rPr lang="fr-FR" altLang="fr-FR" sz="1800" dirty="0">
                <a:solidFill>
                  <a:srgbClr val="FF0000"/>
                </a:solidFill>
                <a:latin typeface="Comic Sans MS" panose="030F0902030302020204" pitchFamily="66" charset="0"/>
              </a:rPr>
              <a:t> : </a:t>
            </a:r>
            <a:r>
              <a:rPr lang="en-GB" altLang="fr-FR" sz="1800" dirty="0">
                <a:latin typeface="Comic Sans MS" panose="030F0902030302020204" pitchFamily="66" charset="0"/>
              </a:rPr>
              <a:t>Most of the observed increase in global averaged temperature [] is very likely due to the increase in anthropogenic greenhouse gas concentrations. </a:t>
            </a:r>
            <a:r>
              <a:rPr lang="fr-FR" altLang="fr-FR" sz="1800" dirty="0">
                <a:solidFill>
                  <a:schemeClr val="hlink"/>
                </a:solidFill>
                <a:latin typeface="Comic Sans MS" panose="030F0902030302020204" pitchFamily="66" charset="0"/>
              </a:rPr>
              <a:t>(Très probablement)</a:t>
            </a:r>
          </a:p>
          <a:p>
            <a:pPr>
              <a:spcAft>
                <a:spcPts val="1200"/>
              </a:spcAft>
            </a:pPr>
            <a:r>
              <a:rPr lang="fr-FR" altLang="fr-FR" sz="1800" b="1" dirty="0">
                <a:solidFill>
                  <a:srgbClr val="FF0000"/>
                </a:solidFill>
                <a:latin typeface="Comic Sans MS" panose="030F0902030302020204" pitchFamily="66" charset="0"/>
              </a:rPr>
              <a:t>AR5 2013</a:t>
            </a:r>
            <a:r>
              <a:rPr lang="fr-FR" altLang="fr-FR" sz="1800" dirty="0">
                <a:solidFill>
                  <a:srgbClr val="FF0000"/>
                </a:solidFill>
                <a:latin typeface="Comic Sans MS" panose="030F0902030302020204" pitchFamily="66" charset="0"/>
              </a:rPr>
              <a:t> : </a:t>
            </a:r>
            <a:r>
              <a:rPr lang="en-GB" sz="1800" dirty="0">
                <a:latin typeface="Comic Sans MS" panose="030F0902030302020204" pitchFamily="66" charset="0"/>
              </a:rPr>
              <a:t>Human influence on the climate system is clear. This is evident from the increasing greenhouse gas concentrations in the atmosphere, […] and understanding of the climate system</a:t>
            </a:r>
            <a:r>
              <a:rPr lang="en-GB" altLang="fr-FR" sz="1800" dirty="0">
                <a:latin typeface="Comic Sans MS" panose="030F0902030302020204" pitchFamily="66" charset="0"/>
              </a:rPr>
              <a:t>. </a:t>
            </a:r>
            <a:r>
              <a:rPr lang="fr-FR" altLang="fr-FR" sz="1800" dirty="0">
                <a:solidFill>
                  <a:schemeClr val="hlink"/>
                </a:solidFill>
                <a:latin typeface="Comic Sans MS" panose="030F0902030302020204" pitchFamily="66" charset="0"/>
              </a:rPr>
              <a:t>(On comprend bien)</a:t>
            </a:r>
            <a:endParaRPr lang="fr-FR" altLang="fr-FR" sz="2000" dirty="0">
              <a:solidFill>
                <a:schemeClr val="hlink"/>
              </a:solidFill>
              <a:latin typeface="Comic Sans MS" panose="030F0902030302020204" pitchFamily="66" charset="0"/>
            </a:endParaRPr>
          </a:p>
          <a:p>
            <a:pPr>
              <a:spcAft>
                <a:spcPts val="1200"/>
              </a:spcAft>
            </a:pPr>
            <a:r>
              <a:rPr lang="fr-FR" altLang="fr-FR" sz="2000" b="1" dirty="0">
                <a:solidFill>
                  <a:srgbClr val="FF0000"/>
                </a:solidFill>
                <a:latin typeface="Comic Sans MS" panose="030F0902030302020204" pitchFamily="66" charset="0"/>
              </a:rPr>
              <a:t>AR6 2021</a:t>
            </a:r>
            <a:r>
              <a:rPr lang="fr-FR" altLang="fr-FR" sz="2000" dirty="0">
                <a:solidFill>
                  <a:srgbClr val="FF0000"/>
                </a:solidFill>
                <a:latin typeface="Comic Sans MS" panose="030F0902030302020204" pitchFamily="66" charset="0"/>
              </a:rPr>
              <a:t> : </a:t>
            </a:r>
            <a:r>
              <a:rPr lang="en-GB" sz="1800" dirty="0">
                <a:latin typeface="Comic Sans MS" panose="030F0902030302020204" pitchFamily="66" charset="0"/>
              </a:rPr>
              <a:t>It is unequivocal that human influence has warmed the atmosphere, ocean and land</a:t>
            </a:r>
            <a:r>
              <a:rPr lang="fr-FR" sz="2000" dirty="0">
                <a:solidFill>
                  <a:schemeClr val="hlink"/>
                </a:solidFill>
                <a:latin typeface="Comic Sans MS" panose="030F0902030302020204" pitchFamily="66" charset="0"/>
              </a:rPr>
              <a:t> </a:t>
            </a:r>
            <a:r>
              <a:rPr lang="fr-FR" altLang="fr-FR" sz="2000" dirty="0">
                <a:solidFill>
                  <a:schemeClr val="hlink"/>
                </a:solidFill>
                <a:latin typeface="Comic Sans MS" panose="030F0902030302020204" pitchFamily="66" charset="0"/>
              </a:rPr>
              <a:t>(Aucun doute)</a:t>
            </a:r>
          </a:p>
        </p:txBody>
      </p:sp>
    </p:spTree>
    <p:extLst>
      <p:ext uri="{BB962C8B-B14F-4D97-AF65-F5344CB8AC3E}">
        <p14:creationId xmlns:p14="http://schemas.microsoft.com/office/powerpoint/2010/main" val="484236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a:extLst>
              <a:ext uri="{FF2B5EF4-FFF2-40B4-BE49-F238E27FC236}">
                <a16:creationId xmlns:a16="http://schemas.microsoft.com/office/drawing/2014/main" id="{C27D2EF5-F2D4-E245-B8D5-F0B3F2A51787}"/>
              </a:ext>
            </a:extLst>
          </p:cNvPr>
          <p:cNvSpPr>
            <a:spLocks noGrp="1" noChangeArrowheads="1"/>
          </p:cNvSpPr>
          <p:nvPr>
            <p:ph type="title"/>
          </p:nvPr>
        </p:nvSpPr>
        <p:spPr/>
        <p:txBody>
          <a:bodyPr>
            <a:normAutofit/>
          </a:bodyPr>
          <a:lstStyle/>
          <a:p>
            <a:pPr eaLnBrk="1" hangingPunct="1"/>
            <a:r>
              <a:rPr lang="fr-FR" altLang="fr-FR" dirty="0"/>
              <a:t>Interprétation…</a:t>
            </a:r>
          </a:p>
        </p:txBody>
      </p:sp>
      <p:pic>
        <p:nvPicPr>
          <p:cNvPr id="12" name="Picture 1">
            <a:extLst>
              <a:ext uri="{FF2B5EF4-FFF2-40B4-BE49-F238E27FC236}">
                <a16:creationId xmlns:a16="http://schemas.microsoft.com/office/drawing/2014/main" id="{C84D9D0C-A3E7-E24B-8EFE-C20851820A47}"/>
              </a:ext>
            </a:extLst>
          </p:cNvPr>
          <p:cNvPicPr>
            <a:picLocks noChangeAspect="1"/>
          </p:cNvPicPr>
          <p:nvPr/>
        </p:nvPicPr>
        <p:blipFill>
          <a:blip r:embed="rId3"/>
          <a:stretch/>
        </p:blipFill>
        <p:spPr bwMode="auto">
          <a:xfrm>
            <a:off x="66598" y="933995"/>
            <a:ext cx="5950744" cy="3829781"/>
          </a:xfrm>
          <a:prstGeom prst="rect">
            <a:avLst/>
          </a:prstGeom>
        </p:spPr>
      </p:pic>
      <p:sp>
        <p:nvSpPr>
          <p:cNvPr id="13" name="Rectangle 12">
            <a:extLst>
              <a:ext uri="{FF2B5EF4-FFF2-40B4-BE49-F238E27FC236}">
                <a16:creationId xmlns:a16="http://schemas.microsoft.com/office/drawing/2014/main" id="{A1D12E9E-CAC8-7649-8A1A-7701FB6C3126}"/>
              </a:ext>
            </a:extLst>
          </p:cNvPr>
          <p:cNvSpPr/>
          <p:nvPr/>
        </p:nvSpPr>
        <p:spPr bwMode="auto">
          <a:xfrm>
            <a:off x="3266361" y="923262"/>
            <a:ext cx="1594485" cy="212186"/>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33">
              <a:defRPr/>
            </a:pPr>
            <a:endParaRPr lang="fr-FR">
              <a:solidFill>
                <a:srgbClr val="FFFFFF"/>
              </a:solidFill>
              <a:latin typeface="Arial"/>
            </a:endParaRPr>
          </a:p>
        </p:txBody>
      </p:sp>
      <p:sp>
        <p:nvSpPr>
          <p:cNvPr id="14" name="TextBox 6">
            <a:extLst>
              <a:ext uri="{FF2B5EF4-FFF2-40B4-BE49-F238E27FC236}">
                <a16:creationId xmlns:a16="http://schemas.microsoft.com/office/drawing/2014/main" id="{6EAD1269-596F-E745-8954-3255A0324933}"/>
              </a:ext>
            </a:extLst>
          </p:cNvPr>
          <p:cNvSpPr>
            <a:spLocks/>
          </p:cNvSpPr>
          <p:nvPr/>
        </p:nvSpPr>
        <p:spPr bwMode="auto">
          <a:xfrm>
            <a:off x="9317" y="5725735"/>
            <a:ext cx="9144000" cy="1015663"/>
          </a:xfrm>
          <a:prstGeom prst="rect">
            <a:avLst/>
          </a:prstGeom>
          <a:noFill/>
        </p:spPr>
        <p:txBody>
          <a:bodyPr wrap="square" rtlCol="0">
            <a:spAutoFit/>
          </a:bodyPr>
          <a:lstStyle/>
          <a:p>
            <a:pPr lvl="0">
              <a:defRPr/>
            </a:pPr>
            <a:r>
              <a:rPr lang="fr-FR" sz="2000" b="1" dirty="0">
                <a:solidFill>
                  <a:srgbClr val="464749"/>
                </a:solidFill>
              </a:rPr>
              <a:t>Le réchauffement observé </a:t>
            </a:r>
            <a:r>
              <a:rPr lang="fr-FR" sz="2000" dirty="0">
                <a:solidFill>
                  <a:srgbClr val="464749"/>
                </a:solidFill>
              </a:rPr>
              <a:t>est dû aux émissions issues </a:t>
            </a:r>
            <a:r>
              <a:rPr lang="fr-FR" sz="2000" b="1" dirty="0">
                <a:solidFill>
                  <a:srgbClr val="D3837A"/>
                </a:solidFill>
              </a:rPr>
              <a:t>des activités humaines</a:t>
            </a:r>
            <a:r>
              <a:rPr lang="fr-FR" sz="2000" dirty="0">
                <a:solidFill>
                  <a:srgbClr val="464749"/>
                </a:solidFill>
              </a:rPr>
              <a:t>, le réchauffement dû </a:t>
            </a:r>
            <a:r>
              <a:rPr lang="fr-FR" sz="2000" b="1" dirty="0">
                <a:solidFill>
                  <a:srgbClr val="D3837A"/>
                </a:solidFill>
              </a:rPr>
              <a:t>aux gaz à effet de serre </a:t>
            </a:r>
            <a:r>
              <a:rPr lang="fr-FR" sz="2000" dirty="0">
                <a:solidFill>
                  <a:srgbClr val="464749"/>
                </a:solidFill>
              </a:rPr>
              <a:t>étant partiellement masqué par le refroidissement dû aux </a:t>
            </a:r>
            <a:r>
              <a:rPr lang="fr-FR" sz="2000" b="1" dirty="0">
                <a:solidFill>
                  <a:srgbClr val="82BFD8"/>
                </a:solidFill>
              </a:rPr>
              <a:t>aérosols</a:t>
            </a:r>
            <a:endParaRPr lang="fr-FR" sz="2000" b="1" dirty="0">
              <a:solidFill>
                <a:srgbClr val="82BFD8"/>
              </a:solidFill>
              <a:latin typeface="Arial"/>
            </a:endParaRPr>
          </a:p>
        </p:txBody>
      </p:sp>
      <p:sp>
        <p:nvSpPr>
          <p:cNvPr id="15" name="Up Arrow 3">
            <a:extLst>
              <a:ext uri="{FF2B5EF4-FFF2-40B4-BE49-F238E27FC236}">
                <a16:creationId xmlns:a16="http://schemas.microsoft.com/office/drawing/2014/main" id="{DC240036-DF6A-DC41-B02A-B9288AF7C29D}"/>
              </a:ext>
            </a:extLst>
          </p:cNvPr>
          <p:cNvSpPr/>
          <p:nvPr/>
        </p:nvSpPr>
        <p:spPr bwMode="auto">
          <a:xfrm>
            <a:off x="5922729" y="2693609"/>
            <a:ext cx="282839" cy="771525"/>
          </a:xfrm>
          <a:prstGeom prst="upArrow">
            <a:avLst>
              <a:gd name="adj1" fmla="val 33835"/>
              <a:gd name="adj2" fmla="val 78288"/>
            </a:avLst>
          </a:prstGeom>
          <a:solidFill>
            <a:srgbClr val="D3837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33">
              <a:defRPr/>
            </a:pPr>
            <a:endParaRPr lang="fr-FR">
              <a:solidFill>
                <a:srgbClr val="FFFFFF"/>
              </a:solidFill>
              <a:latin typeface="Arial"/>
            </a:endParaRPr>
          </a:p>
        </p:txBody>
      </p:sp>
      <p:sp>
        <p:nvSpPr>
          <p:cNvPr id="16" name="Up Arrow 8">
            <a:extLst>
              <a:ext uri="{FF2B5EF4-FFF2-40B4-BE49-F238E27FC236}">
                <a16:creationId xmlns:a16="http://schemas.microsoft.com/office/drawing/2014/main" id="{79EC4C74-885B-084E-B21D-3E1CB0A68DBF}"/>
              </a:ext>
            </a:extLst>
          </p:cNvPr>
          <p:cNvSpPr/>
          <p:nvPr/>
        </p:nvSpPr>
        <p:spPr bwMode="auto">
          <a:xfrm flipV="1">
            <a:off x="5922729" y="3617533"/>
            <a:ext cx="282839" cy="771525"/>
          </a:xfrm>
          <a:prstGeom prst="upArrow">
            <a:avLst>
              <a:gd name="adj1" fmla="val 33835"/>
              <a:gd name="adj2" fmla="val 78288"/>
            </a:avLst>
          </a:prstGeom>
          <a:solidFill>
            <a:srgbClr val="82BF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33">
              <a:defRPr/>
            </a:pPr>
            <a:endParaRPr lang="fr-FR">
              <a:solidFill>
                <a:srgbClr val="FFFFFF"/>
              </a:solidFill>
              <a:latin typeface="Arial"/>
            </a:endParaRPr>
          </a:p>
        </p:txBody>
      </p:sp>
      <p:sp>
        <p:nvSpPr>
          <p:cNvPr id="17" name="TextBox 9">
            <a:extLst>
              <a:ext uri="{FF2B5EF4-FFF2-40B4-BE49-F238E27FC236}">
                <a16:creationId xmlns:a16="http://schemas.microsoft.com/office/drawing/2014/main" id="{43EDBFD8-0195-8844-B71A-5D1696504695}"/>
              </a:ext>
            </a:extLst>
          </p:cNvPr>
          <p:cNvSpPr>
            <a:spLocks/>
          </p:cNvSpPr>
          <p:nvPr/>
        </p:nvSpPr>
        <p:spPr bwMode="auto">
          <a:xfrm>
            <a:off x="6108412" y="3233557"/>
            <a:ext cx="1526986" cy="307777"/>
          </a:xfrm>
          <a:prstGeom prst="rect">
            <a:avLst/>
          </a:prstGeom>
          <a:noFill/>
        </p:spPr>
        <p:txBody>
          <a:bodyPr wrap="square" rtlCol="0">
            <a:spAutoFit/>
          </a:bodyPr>
          <a:lstStyle/>
          <a:p>
            <a:pPr defTabSz="457133">
              <a:defRPr/>
            </a:pPr>
            <a:r>
              <a:rPr lang="en-US" sz="1400" dirty="0" err="1">
                <a:solidFill>
                  <a:srgbClr val="D3837A"/>
                </a:solidFill>
                <a:latin typeface="Arial"/>
              </a:rPr>
              <a:t>réchauffement</a:t>
            </a:r>
            <a:endParaRPr lang="fr-FR" sz="1400" dirty="0">
              <a:solidFill>
                <a:srgbClr val="D3837A"/>
              </a:solidFill>
              <a:latin typeface="Arial"/>
            </a:endParaRPr>
          </a:p>
        </p:txBody>
      </p:sp>
      <p:sp>
        <p:nvSpPr>
          <p:cNvPr id="18" name="TextBox 10">
            <a:extLst>
              <a:ext uri="{FF2B5EF4-FFF2-40B4-BE49-F238E27FC236}">
                <a16:creationId xmlns:a16="http://schemas.microsoft.com/office/drawing/2014/main" id="{A63E79F0-C97F-1D4E-BA72-A8A71C1AB1AB}"/>
              </a:ext>
            </a:extLst>
          </p:cNvPr>
          <p:cNvSpPr>
            <a:spLocks/>
          </p:cNvSpPr>
          <p:nvPr/>
        </p:nvSpPr>
        <p:spPr bwMode="auto">
          <a:xfrm>
            <a:off x="6108412" y="3513533"/>
            <a:ext cx="1634490" cy="307777"/>
          </a:xfrm>
          <a:prstGeom prst="rect">
            <a:avLst/>
          </a:prstGeom>
          <a:noFill/>
        </p:spPr>
        <p:txBody>
          <a:bodyPr wrap="square" rtlCol="0">
            <a:spAutoFit/>
          </a:bodyPr>
          <a:lstStyle/>
          <a:p>
            <a:pPr defTabSz="457133">
              <a:defRPr/>
            </a:pPr>
            <a:r>
              <a:rPr lang="en-US" sz="1400" dirty="0" err="1">
                <a:solidFill>
                  <a:srgbClr val="82BFD8"/>
                </a:solidFill>
                <a:latin typeface="Arial"/>
              </a:rPr>
              <a:t>refroidissement</a:t>
            </a:r>
            <a:endParaRPr lang="fr-FR" sz="1400" dirty="0">
              <a:solidFill>
                <a:srgbClr val="82BFD8"/>
              </a:solidFill>
              <a:latin typeface="Arial"/>
            </a:endParaRPr>
          </a:p>
        </p:txBody>
      </p:sp>
      <p:sp>
        <p:nvSpPr>
          <p:cNvPr id="2" name="TextBox 1">
            <a:extLst>
              <a:ext uri="{FF2B5EF4-FFF2-40B4-BE49-F238E27FC236}">
                <a16:creationId xmlns:a16="http://schemas.microsoft.com/office/drawing/2014/main" id="{28ABB747-5267-154F-A6A7-589F76960D00}"/>
              </a:ext>
            </a:extLst>
          </p:cNvPr>
          <p:cNvSpPr txBox="1"/>
          <p:nvPr/>
        </p:nvSpPr>
        <p:spPr>
          <a:xfrm>
            <a:off x="1460090" y="4763776"/>
            <a:ext cx="962443" cy="369332"/>
          </a:xfrm>
          <a:prstGeom prst="rect">
            <a:avLst/>
          </a:prstGeom>
          <a:noFill/>
        </p:spPr>
        <p:txBody>
          <a:bodyPr wrap="none" rtlCol="0">
            <a:spAutoFit/>
          </a:bodyPr>
          <a:lstStyle/>
          <a:p>
            <a:r>
              <a:rPr lang="fr-FR" dirty="0"/>
              <a:t>Observé</a:t>
            </a:r>
          </a:p>
        </p:txBody>
      </p:sp>
      <p:grpSp>
        <p:nvGrpSpPr>
          <p:cNvPr id="8" name="Group 7">
            <a:extLst>
              <a:ext uri="{FF2B5EF4-FFF2-40B4-BE49-F238E27FC236}">
                <a16:creationId xmlns:a16="http://schemas.microsoft.com/office/drawing/2014/main" id="{28CA5B43-DE13-F24B-9C04-FB56B4BB0D03}"/>
              </a:ext>
            </a:extLst>
          </p:cNvPr>
          <p:cNvGrpSpPr/>
          <p:nvPr/>
        </p:nvGrpSpPr>
        <p:grpSpPr>
          <a:xfrm>
            <a:off x="3311013" y="938771"/>
            <a:ext cx="1549833" cy="4517502"/>
            <a:chOff x="3311013" y="938771"/>
            <a:chExt cx="1549833" cy="4517502"/>
          </a:xfrm>
        </p:grpSpPr>
        <p:sp>
          <p:nvSpPr>
            <p:cNvPr id="3" name="TextBox 2">
              <a:extLst>
                <a:ext uri="{FF2B5EF4-FFF2-40B4-BE49-F238E27FC236}">
                  <a16:creationId xmlns:a16="http://schemas.microsoft.com/office/drawing/2014/main" id="{A122DC77-0E6F-E345-913B-F1B2F31C225C}"/>
                </a:ext>
              </a:extLst>
            </p:cNvPr>
            <p:cNvSpPr txBox="1"/>
            <p:nvPr/>
          </p:nvSpPr>
          <p:spPr>
            <a:xfrm>
              <a:off x="3311013" y="4809942"/>
              <a:ext cx="1549833" cy="646331"/>
            </a:xfrm>
            <a:prstGeom prst="rect">
              <a:avLst/>
            </a:prstGeom>
            <a:noFill/>
          </p:spPr>
          <p:txBody>
            <a:bodyPr wrap="square" rtlCol="0">
              <a:spAutoFit/>
            </a:bodyPr>
            <a:lstStyle/>
            <a:p>
              <a:pPr algn="ctr"/>
              <a:r>
                <a:rPr lang="fr-FR" dirty="0"/>
                <a:t>Effet de serre additionnel</a:t>
              </a:r>
            </a:p>
          </p:txBody>
        </p:sp>
        <p:sp>
          <p:nvSpPr>
            <p:cNvPr id="4" name="Rectangle 3">
              <a:extLst>
                <a:ext uri="{FF2B5EF4-FFF2-40B4-BE49-F238E27FC236}">
                  <a16:creationId xmlns:a16="http://schemas.microsoft.com/office/drawing/2014/main" id="{D440EAF1-ED55-EA41-BFAA-BB3265D736A0}"/>
                </a:ext>
              </a:extLst>
            </p:cNvPr>
            <p:cNvSpPr/>
            <p:nvPr/>
          </p:nvSpPr>
          <p:spPr>
            <a:xfrm>
              <a:off x="3857965" y="938771"/>
              <a:ext cx="455927" cy="2796297"/>
            </a:xfrm>
            <a:prstGeom prst="rect">
              <a:avLst/>
            </a:prstGeom>
            <a:no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9" name="Group 8">
            <a:extLst>
              <a:ext uri="{FF2B5EF4-FFF2-40B4-BE49-F238E27FC236}">
                <a16:creationId xmlns:a16="http://schemas.microsoft.com/office/drawing/2014/main" id="{5A3BD560-2509-C64A-9D0B-858F4C05BD2A}"/>
              </a:ext>
            </a:extLst>
          </p:cNvPr>
          <p:cNvGrpSpPr/>
          <p:nvPr/>
        </p:nvGrpSpPr>
        <p:grpSpPr>
          <a:xfrm>
            <a:off x="4088490" y="3377381"/>
            <a:ext cx="985654" cy="1940392"/>
            <a:chOff x="4088490" y="3377381"/>
            <a:chExt cx="985654" cy="1940392"/>
          </a:xfrm>
        </p:grpSpPr>
        <p:sp>
          <p:nvSpPr>
            <p:cNvPr id="5" name="TextBox 4">
              <a:extLst>
                <a:ext uri="{FF2B5EF4-FFF2-40B4-BE49-F238E27FC236}">
                  <a16:creationId xmlns:a16="http://schemas.microsoft.com/office/drawing/2014/main" id="{8A4E00F0-59BD-3346-BCDC-12BA929F6C60}"/>
                </a:ext>
              </a:extLst>
            </p:cNvPr>
            <p:cNvSpPr txBox="1"/>
            <p:nvPr/>
          </p:nvSpPr>
          <p:spPr>
            <a:xfrm>
              <a:off x="4088490" y="4948441"/>
              <a:ext cx="985654" cy="369332"/>
            </a:xfrm>
            <a:prstGeom prst="rect">
              <a:avLst/>
            </a:prstGeom>
            <a:noFill/>
          </p:spPr>
          <p:txBody>
            <a:bodyPr wrap="none" rtlCol="0">
              <a:spAutoFit/>
            </a:bodyPr>
            <a:lstStyle/>
            <a:p>
              <a:r>
                <a:rPr lang="fr-FR" dirty="0"/>
                <a:t>Aérosols</a:t>
              </a:r>
            </a:p>
          </p:txBody>
        </p:sp>
        <p:sp>
          <p:nvSpPr>
            <p:cNvPr id="34" name="Rectangle 33">
              <a:extLst>
                <a:ext uri="{FF2B5EF4-FFF2-40B4-BE49-F238E27FC236}">
                  <a16:creationId xmlns:a16="http://schemas.microsoft.com/office/drawing/2014/main" id="{CBC69403-9FB6-ED43-836A-FF5139C989DF}"/>
                </a:ext>
              </a:extLst>
            </p:cNvPr>
            <p:cNvSpPr/>
            <p:nvPr/>
          </p:nvSpPr>
          <p:spPr>
            <a:xfrm>
              <a:off x="4225413" y="3377381"/>
              <a:ext cx="434645" cy="1175835"/>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10" name="Group 9">
            <a:extLst>
              <a:ext uri="{FF2B5EF4-FFF2-40B4-BE49-F238E27FC236}">
                <a16:creationId xmlns:a16="http://schemas.microsoft.com/office/drawing/2014/main" id="{217BF7FB-4FAA-F445-AAAF-470A4B30684E}"/>
              </a:ext>
            </a:extLst>
          </p:cNvPr>
          <p:cNvGrpSpPr/>
          <p:nvPr/>
        </p:nvGrpSpPr>
        <p:grpSpPr>
          <a:xfrm>
            <a:off x="4144995" y="3233557"/>
            <a:ext cx="1858297" cy="2187283"/>
            <a:chOff x="4144995" y="3233557"/>
            <a:chExt cx="1858297" cy="2187283"/>
          </a:xfrm>
        </p:grpSpPr>
        <p:sp>
          <p:nvSpPr>
            <p:cNvPr id="6" name="TextBox 5">
              <a:extLst>
                <a:ext uri="{FF2B5EF4-FFF2-40B4-BE49-F238E27FC236}">
                  <a16:creationId xmlns:a16="http://schemas.microsoft.com/office/drawing/2014/main" id="{DCC35CC3-D83E-0B4E-B720-3653A07EEBBD}"/>
                </a:ext>
              </a:extLst>
            </p:cNvPr>
            <p:cNvSpPr txBox="1"/>
            <p:nvPr/>
          </p:nvSpPr>
          <p:spPr>
            <a:xfrm>
              <a:off x="4144995" y="4774509"/>
              <a:ext cx="1858297" cy="646331"/>
            </a:xfrm>
            <a:prstGeom prst="rect">
              <a:avLst/>
            </a:prstGeom>
            <a:noFill/>
          </p:spPr>
          <p:txBody>
            <a:bodyPr wrap="square" rtlCol="0">
              <a:spAutoFit/>
            </a:bodyPr>
            <a:lstStyle/>
            <a:p>
              <a:pPr algn="ctr"/>
              <a:r>
                <a:rPr lang="fr-FR" dirty="0"/>
                <a:t>Forçages naturels (Soleil, volcans)</a:t>
              </a:r>
            </a:p>
          </p:txBody>
        </p:sp>
        <p:sp>
          <p:nvSpPr>
            <p:cNvPr id="35" name="Rectangle 34">
              <a:extLst>
                <a:ext uri="{FF2B5EF4-FFF2-40B4-BE49-F238E27FC236}">
                  <a16:creationId xmlns:a16="http://schemas.microsoft.com/office/drawing/2014/main" id="{975D7898-1FC5-6D49-B5C6-7568EF2DE76F}"/>
                </a:ext>
              </a:extLst>
            </p:cNvPr>
            <p:cNvSpPr/>
            <p:nvPr/>
          </p:nvSpPr>
          <p:spPr>
            <a:xfrm>
              <a:off x="4818975" y="3233557"/>
              <a:ext cx="255170" cy="587753"/>
            </a:xfrm>
            <a:prstGeom prst="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11" name="Group 10">
            <a:extLst>
              <a:ext uri="{FF2B5EF4-FFF2-40B4-BE49-F238E27FC236}">
                <a16:creationId xmlns:a16="http://schemas.microsoft.com/office/drawing/2014/main" id="{81891CEB-01EF-0C48-8AF6-B8DE774B2364}"/>
              </a:ext>
            </a:extLst>
          </p:cNvPr>
          <p:cNvGrpSpPr/>
          <p:nvPr/>
        </p:nvGrpSpPr>
        <p:grpSpPr>
          <a:xfrm>
            <a:off x="4818975" y="3134032"/>
            <a:ext cx="1860702" cy="2485002"/>
            <a:chOff x="4818975" y="3134032"/>
            <a:chExt cx="1860702" cy="2485002"/>
          </a:xfrm>
        </p:grpSpPr>
        <p:sp>
          <p:nvSpPr>
            <p:cNvPr id="7" name="TextBox 6">
              <a:extLst>
                <a:ext uri="{FF2B5EF4-FFF2-40B4-BE49-F238E27FC236}">
                  <a16:creationId xmlns:a16="http://schemas.microsoft.com/office/drawing/2014/main" id="{FC0F9B52-9792-3B46-B895-8FBB56F5963B}"/>
                </a:ext>
              </a:extLst>
            </p:cNvPr>
            <p:cNvSpPr txBox="1"/>
            <p:nvPr/>
          </p:nvSpPr>
          <p:spPr>
            <a:xfrm>
              <a:off x="4818975" y="4972703"/>
              <a:ext cx="1860702" cy="646331"/>
            </a:xfrm>
            <a:prstGeom prst="rect">
              <a:avLst/>
            </a:prstGeom>
            <a:noFill/>
          </p:spPr>
          <p:txBody>
            <a:bodyPr wrap="none" rtlCol="0">
              <a:spAutoFit/>
            </a:bodyPr>
            <a:lstStyle/>
            <a:p>
              <a:pPr algn="ctr"/>
              <a:r>
                <a:rPr lang="fr-FR" dirty="0"/>
                <a:t>Variabilité interne</a:t>
              </a:r>
            </a:p>
            <a:p>
              <a:pPr algn="ctr"/>
              <a:r>
                <a:rPr lang="fr-FR" dirty="0"/>
                <a:t>(Courants marins)</a:t>
              </a:r>
            </a:p>
          </p:txBody>
        </p:sp>
        <p:sp>
          <p:nvSpPr>
            <p:cNvPr id="36" name="Rectangle 35">
              <a:extLst>
                <a:ext uri="{FF2B5EF4-FFF2-40B4-BE49-F238E27FC236}">
                  <a16:creationId xmlns:a16="http://schemas.microsoft.com/office/drawing/2014/main" id="{20A77164-5AD3-AD47-8B82-2B8105798EB1}"/>
                </a:ext>
              </a:extLst>
            </p:cNvPr>
            <p:cNvSpPr/>
            <p:nvPr/>
          </p:nvSpPr>
          <p:spPr>
            <a:xfrm>
              <a:off x="5162476" y="3134032"/>
              <a:ext cx="242807" cy="744794"/>
            </a:xfrm>
            <a:prstGeom prst="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21" name="Group 20">
            <a:extLst>
              <a:ext uri="{FF2B5EF4-FFF2-40B4-BE49-F238E27FC236}">
                <a16:creationId xmlns:a16="http://schemas.microsoft.com/office/drawing/2014/main" id="{A1737BBA-3FA7-234E-A8C0-3081259F3501}"/>
              </a:ext>
            </a:extLst>
          </p:cNvPr>
          <p:cNvGrpSpPr/>
          <p:nvPr/>
        </p:nvGrpSpPr>
        <p:grpSpPr>
          <a:xfrm>
            <a:off x="3326343" y="1768415"/>
            <a:ext cx="635815" cy="3410859"/>
            <a:chOff x="3326343" y="1768415"/>
            <a:chExt cx="635815" cy="3410859"/>
          </a:xfrm>
        </p:grpSpPr>
        <p:sp>
          <p:nvSpPr>
            <p:cNvPr id="19" name="TextBox 18">
              <a:extLst>
                <a:ext uri="{FF2B5EF4-FFF2-40B4-BE49-F238E27FC236}">
                  <a16:creationId xmlns:a16="http://schemas.microsoft.com/office/drawing/2014/main" id="{D2B3A46E-ABE0-7145-A43F-B1BBA08E7A11}"/>
                </a:ext>
              </a:extLst>
            </p:cNvPr>
            <p:cNvSpPr txBox="1"/>
            <p:nvPr/>
          </p:nvSpPr>
          <p:spPr>
            <a:xfrm>
              <a:off x="3326343" y="4809942"/>
              <a:ext cx="635815" cy="369332"/>
            </a:xfrm>
            <a:prstGeom prst="rect">
              <a:avLst/>
            </a:prstGeom>
            <a:noFill/>
          </p:spPr>
          <p:txBody>
            <a:bodyPr wrap="none" rtlCol="0">
              <a:spAutoFit/>
            </a:bodyPr>
            <a:lstStyle/>
            <a:p>
              <a:r>
                <a:rPr lang="fr-FR" dirty="0"/>
                <a:t>Total</a:t>
              </a:r>
            </a:p>
          </p:txBody>
        </p:sp>
        <p:sp>
          <p:nvSpPr>
            <p:cNvPr id="20" name="Rectangle 19">
              <a:extLst>
                <a:ext uri="{FF2B5EF4-FFF2-40B4-BE49-F238E27FC236}">
                  <a16:creationId xmlns:a16="http://schemas.microsoft.com/office/drawing/2014/main" id="{651EDC38-35A5-2F4C-8783-8D156EA1D30B}"/>
                </a:ext>
              </a:extLst>
            </p:cNvPr>
            <p:cNvSpPr/>
            <p:nvPr/>
          </p:nvSpPr>
          <p:spPr>
            <a:xfrm>
              <a:off x="3511799" y="1768415"/>
              <a:ext cx="367448" cy="2052895"/>
            </a:xfrm>
            <a:prstGeom prst="rect">
              <a:avLst/>
            </a:prstGeom>
            <a:no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98072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3" presetClass="entr" presetSubtype="1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linds(horizont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69AF2-B204-D346-B6C6-3DCCB4DCBF0A}"/>
              </a:ext>
            </a:extLst>
          </p:cNvPr>
          <p:cNvSpPr>
            <a:spLocks noGrp="1"/>
          </p:cNvSpPr>
          <p:nvPr>
            <p:ph type="title"/>
          </p:nvPr>
        </p:nvSpPr>
        <p:spPr/>
        <p:txBody>
          <a:bodyPr/>
          <a:lstStyle/>
          <a:p>
            <a:r>
              <a:rPr lang="fr-FR" dirty="0"/>
              <a:t>Cycle de l’eau</a:t>
            </a:r>
          </a:p>
        </p:txBody>
      </p:sp>
      <p:pic>
        <p:nvPicPr>
          <p:cNvPr id="6" name="Picture 5">
            <a:extLst>
              <a:ext uri="{FF2B5EF4-FFF2-40B4-BE49-F238E27FC236}">
                <a16:creationId xmlns:a16="http://schemas.microsoft.com/office/drawing/2014/main" id="{6EE4B896-D1C7-E244-9E1B-CF525DF54128}"/>
              </a:ext>
            </a:extLst>
          </p:cNvPr>
          <p:cNvPicPr>
            <a:picLocks noChangeAspect="1"/>
          </p:cNvPicPr>
          <p:nvPr/>
        </p:nvPicPr>
        <p:blipFill>
          <a:blip r:embed="rId2"/>
          <a:stretch>
            <a:fillRect/>
          </a:stretch>
        </p:blipFill>
        <p:spPr>
          <a:xfrm>
            <a:off x="0" y="1468315"/>
            <a:ext cx="3443147" cy="3675185"/>
          </a:xfrm>
          <a:prstGeom prst="rect">
            <a:avLst/>
          </a:prstGeom>
        </p:spPr>
      </p:pic>
      <p:sp>
        <p:nvSpPr>
          <p:cNvPr id="7" name="TextBox 6">
            <a:extLst>
              <a:ext uri="{FF2B5EF4-FFF2-40B4-BE49-F238E27FC236}">
                <a16:creationId xmlns:a16="http://schemas.microsoft.com/office/drawing/2014/main" id="{334F0F75-0EA6-9B4E-8736-CBD307196E28}"/>
              </a:ext>
            </a:extLst>
          </p:cNvPr>
          <p:cNvSpPr txBox="1"/>
          <p:nvPr/>
        </p:nvSpPr>
        <p:spPr>
          <a:xfrm>
            <a:off x="4018085" y="923192"/>
            <a:ext cx="3877408" cy="707886"/>
          </a:xfrm>
          <a:prstGeom prst="rect">
            <a:avLst/>
          </a:prstGeom>
          <a:noFill/>
          <a:ln w="28575">
            <a:solidFill>
              <a:schemeClr val="tx2">
                <a:lumMod val="75000"/>
              </a:schemeClr>
            </a:solidFill>
          </a:ln>
        </p:spPr>
        <p:txBody>
          <a:bodyPr wrap="square" rtlCol="0">
            <a:spAutoFit/>
          </a:bodyPr>
          <a:lstStyle/>
          <a:p>
            <a:pPr algn="ctr"/>
            <a:r>
              <a:rPr lang="fr-FR" sz="2000" dirty="0"/>
              <a:t>Une atmosphère plus chaude peut contenir plus de vapeur d’eau</a:t>
            </a:r>
          </a:p>
        </p:txBody>
      </p:sp>
      <p:sp>
        <p:nvSpPr>
          <p:cNvPr id="11" name="TextBox 10">
            <a:extLst>
              <a:ext uri="{FF2B5EF4-FFF2-40B4-BE49-F238E27FC236}">
                <a16:creationId xmlns:a16="http://schemas.microsoft.com/office/drawing/2014/main" id="{5F1CECFA-7406-BD46-9F4B-09FA500E9029}"/>
              </a:ext>
            </a:extLst>
          </p:cNvPr>
          <p:cNvSpPr txBox="1"/>
          <p:nvPr/>
        </p:nvSpPr>
        <p:spPr>
          <a:xfrm>
            <a:off x="3710355" y="2230824"/>
            <a:ext cx="4492868" cy="707886"/>
          </a:xfrm>
          <a:prstGeom prst="rect">
            <a:avLst/>
          </a:prstGeom>
          <a:noFill/>
          <a:ln w="28575">
            <a:solidFill>
              <a:schemeClr val="tx2">
                <a:lumMod val="75000"/>
              </a:schemeClr>
            </a:solidFill>
          </a:ln>
        </p:spPr>
        <p:txBody>
          <a:bodyPr wrap="square" rtlCol="0">
            <a:spAutoFit/>
          </a:bodyPr>
          <a:lstStyle/>
          <a:p>
            <a:r>
              <a:rPr lang="fr-FR" sz="2000" dirty="0"/>
              <a:t>Avec le réchauffement climatique, l’évaporation est plus intense et rapide</a:t>
            </a:r>
          </a:p>
        </p:txBody>
      </p:sp>
      <p:sp>
        <p:nvSpPr>
          <p:cNvPr id="13" name="TextBox 12">
            <a:extLst>
              <a:ext uri="{FF2B5EF4-FFF2-40B4-BE49-F238E27FC236}">
                <a16:creationId xmlns:a16="http://schemas.microsoft.com/office/drawing/2014/main" id="{616545C9-95C2-9241-AC2F-5B70546A148A}"/>
              </a:ext>
            </a:extLst>
          </p:cNvPr>
          <p:cNvSpPr txBox="1"/>
          <p:nvPr/>
        </p:nvSpPr>
        <p:spPr>
          <a:xfrm>
            <a:off x="3166696" y="3976343"/>
            <a:ext cx="2328496" cy="1015663"/>
          </a:xfrm>
          <a:prstGeom prst="rect">
            <a:avLst/>
          </a:prstGeom>
          <a:noFill/>
          <a:ln w="28575">
            <a:solidFill>
              <a:schemeClr val="tx2">
                <a:lumMod val="75000"/>
              </a:schemeClr>
            </a:solidFill>
          </a:ln>
        </p:spPr>
        <p:txBody>
          <a:bodyPr wrap="square" rtlCol="0">
            <a:spAutoFit/>
          </a:bodyPr>
          <a:lstStyle/>
          <a:p>
            <a:pPr algn="ctr"/>
            <a:r>
              <a:rPr lang="fr-FR" sz="2000" dirty="0"/>
              <a:t>Augmentation de la fréquence des sécheresses</a:t>
            </a:r>
          </a:p>
        </p:txBody>
      </p:sp>
      <p:sp>
        <p:nvSpPr>
          <p:cNvPr id="15" name="TextBox 14">
            <a:extLst>
              <a:ext uri="{FF2B5EF4-FFF2-40B4-BE49-F238E27FC236}">
                <a16:creationId xmlns:a16="http://schemas.microsoft.com/office/drawing/2014/main" id="{0EBE771A-9BB1-114F-AB52-6C93FF3BF40B}"/>
              </a:ext>
            </a:extLst>
          </p:cNvPr>
          <p:cNvSpPr txBox="1"/>
          <p:nvPr/>
        </p:nvSpPr>
        <p:spPr>
          <a:xfrm>
            <a:off x="6064021" y="3967551"/>
            <a:ext cx="2473309" cy="1015663"/>
          </a:xfrm>
          <a:prstGeom prst="rect">
            <a:avLst/>
          </a:prstGeom>
          <a:noFill/>
          <a:ln w="28575">
            <a:solidFill>
              <a:schemeClr val="tx2">
                <a:lumMod val="75000"/>
              </a:schemeClr>
            </a:solidFill>
          </a:ln>
        </p:spPr>
        <p:txBody>
          <a:bodyPr wrap="square" rtlCol="0">
            <a:spAutoFit/>
          </a:bodyPr>
          <a:lstStyle/>
          <a:p>
            <a:pPr algn="ctr"/>
            <a:r>
              <a:rPr lang="fr-FR" sz="2000" dirty="0"/>
              <a:t>Augmentation des précipitations intenses</a:t>
            </a:r>
          </a:p>
        </p:txBody>
      </p:sp>
      <p:sp>
        <p:nvSpPr>
          <p:cNvPr id="16" name="Down Arrow 15">
            <a:extLst>
              <a:ext uri="{FF2B5EF4-FFF2-40B4-BE49-F238E27FC236}">
                <a16:creationId xmlns:a16="http://schemas.microsoft.com/office/drawing/2014/main" id="{C3B7A8FC-9310-5641-9896-B6F6C76C18F2}"/>
              </a:ext>
            </a:extLst>
          </p:cNvPr>
          <p:cNvSpPr/>
          <p:nvPr/>
        </p:nvSpPr>
        <p:spPr>
          <a:xfrm>
            <a:off x="5688623" y="1758462"/>
            <a:ext cx="375398" cy="39565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Down Arrow 16">
            <a:extLst>
              <a:ext uri="{FF2B5EF4-FFF2-40B4-BE49-F238E27FC236}">
                <a16:creationId xmlns:a16="http://schemas.microsoft.com/office/drawing/2014/main" id="{52F84BF5-1E0D-074B-B672-90E31DCA703C}"/>
              </a:ext>
            </a:extLst>
          </p:cNvPr>
          <p:cNvSpPr/>
          <p:nvPr/>
        </p:nvSpPr>
        <p:spPr>
          <a:xfrm>
            <a:off x="4330943" y="3015419"/>
            <a:ext cx="381733" cy="80943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Down Arrow 17">
            <a:extLst>
              <a:ext uri="{FF2B5EF4-FFF2-40B4-BE49-F238E27FC236}">
                <a16:creationId xmlns:a16="http://schemas.microsoft.com/office/drawing/2014/main" id="{B5DEC3CE-50A3-9B4C-83CF-12D0AC99AB5E}"/>
              </a:ext>
            </a:extLst>
          </p:cNvPr>
          <p:cNvSpPr/>
          <p:nvPr/>
        </p:nvSpPr>
        <p:spPr>
          <a:xfrm>
            <a:off x="6925277" y="3024481"/>
            <a:ext cx="345961" cy="80036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9" name="Picture Placeholder 8">
            <a:extLst>
              <a:ext uri="{FF2B5EF4-FFF2-40B4-BE49-F238E27FC236}">
                <a16:creationId xmlns:a16="http://schemas.microsoft.com/office/drawing/2014/main" id="{502DB3CA-A465-2D49-AFAE-07C1891EC089}"/>
              </a:ext>
            </a:extLst>
          </p:cNvPr>
          <p:cNvPicPr>
            <a:picLocks noChangeAspect="1"/>
          </p:cNvPicPr>
          <p:nvPr/>
        </p:nvPicPr>
        <p:blipFill>
          <a:blip r:embed="rId3"/>
          <a:srcRect t="-653"/>
          <a:stretch/>
        </p:blipFill>
        <p:spPr bwMode="auto">
          <a:xfrm>
            <a:off x="3636726" y="5143500"/>
            <a:ext cx="1547486" cy="1548321"/>
          </a:xfrm>
          <a:prstGeom prst="rect">
            <a:avLst/>
          </a:prstGeom>
        </p:spPr>
      </p:pic>
      <p:pic>
        <p:nvPicPr>
          <p:cNvPr id="20" name="Picture Placeholder 9">
            <a:extLst>
              <a:ext uri="{FF2B5EF4-FFF2-40B4-BE49-F238E27FC236}">
                <a16:creationId xmlns:a16="http://schemas.microsoft.com/office/drawing/2014/main" id="{E293BE04-807F-DF4E-BA7B-C896D01F5E9C}"/>
              </a:ext>
            </a:extLst>
          </p:cNvPr>
          <p:cNvPicPr>
            <a:picLocks noChangeAspect="1"/>
          </p:cNvPicPr>
          <p:nvPr/>
        </p:nvPicPr>
        <p:blipFill>
          <a:blip r:embed="rId4"/>
          <a:stretch/>
        </p:blipFill>
        <p:spPr bwMode="auto">
          <a:xfrm>
            <a:off x="6170869" y="5185414"/>
            <a:ext cx="2259611" cy="1506407"/>
          </a:xfrm>
          <a:prstGeom prst="rect">
            <a:avLst/>
          </a:prstGeom>
        </p:spPr>
      </p:pic>
    </p:spTree>
    <p:extLst>
      <p:ext uri="{BB962C8B-B14F-4D97-AF65-F5344CB8AC3E}">
        <p14:creationId xmlns:p14="http://schemas.microsoft.com/office/powerpoint/2010/main" val="2219781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54120-EC5B-0744-99EB-B4F9B2091922}"/>
              </a:ext>
            </a:extLst>
          </p:cNvPr>
          <p:cNvSpPr>
            <a:spLocks noGrp="1"/>
          </p:cNvSpPr>
          <p:nvPr>
            <p:ph type="title"/>
          </p:nvPr>
        </p:nvSpPr>
        <p:spPr/>
        <p:txBody>
          <a:bodyPr/>
          <a:lstStyle/>
          <a:p>
            <a:r>
              <a:rPr lang="fr-FR" dirty="0"/>
              <a:t>Influence humaine ?</a:t>
            </a:r>
          </a:p>
        </p:txBody>
      </p:sp>
      <p:sp>
        <p:nvSpPr>
          <p:cNvPr id="9" name="Rectangle 8">
            <a:extLst>
              <a:ext uri="{FF2B5EF4-FFF2-40B4-BE49-F238E27FC236}">
                <a16:creationId xmlns:a16="http://schemas.microsoft.com/office/drawing/2014/main" id="{298ABEEB-EB04-4F42-8B45-47109C05C934}"/>
              </a:ext>
            </a:extLst>
          </p:cNvPr>
          <p:cNvSpPr/>
          <p:nvPr/>
        </p:nvSpPr>
        <p:spPr>
          <a:xfrm>
            <a:off x="64146" y="837563"/>
            <a:ext cx="5894306" cy="461665"/>
          </a:xfrm>
          <a:prstGeom prst="rect">
            <a:avLst/>
          </a:prstGeom>
        </p:spPr>
        <p:txBody>
          <a:bodyPr wrap="none">
            <a:spAutoFit/>
          </a:bodyPr>
          <a:lstStyle/>
          <a:p>
            <a:r>
              <a:rPr lang="fr-FR" sz="2400" dirty="0">
                <a:solidFill>
                  <a:srgbClr val="002060"/>
                </a:solidFill>
              </a:rPr>
              <a:t>L’influence humaine est le principal facteur … </a:t>
            </a:r>
            <a:endParaRPr lang="fr-FR" sz="2400" dirty="0"/>
          </a:p>
        </p:txBody>
      </p:sp>
      <p:sp>
        <p:nvSpPr>
          <p:cNvPr id="10" name="Rectangle 9">
            <a:extLst>
              <a:ext uri="{FF2B5EF4-FFF2-40B4-BE49-F238E27FC236}">
                <a16:creationId xmlns:a16="http://schemas.microsoft.com/office/drawing/2014/main" id="{E2575180-5124-8B4E-B163-026609CB59F9}"/>
              </a:ext>
            </a:extLst>
          </p:cNvPr>
          <p:cNvSpPr/>
          <p:nvPr/>
        </p:nvSpPr>
        <p:spPr>
          <a:xfrm>
            <a:off x="297533" y="1655878"/>
            <a:ext cx="4572000" cy="3785652"/>
          </a:xfrm>
          <a:prstGeom prst="rect">
            <a:avLst/>
          </a:prstGeom>
        </p:spPr>
        <p:txBody>
          <a:bodyPr>
            <a:spAutoFit/>
          </a:bodyPr>
          <a:lstStyle/>
          <a:p>
            <a:pPr marL="358775" indent="-350838">
              <a:buClr>
                <a:srgbClr val="002060"/>
              </a:buClr>
              <a:defRPr/>
            </a:pPr>
            <a:r>
              <a:rPr lang="fr-FR" sz="2000" dirty="0">
                <a:solidFill>
                  <a:srgbClr val="002060"/>
                </a:solidFill>
              </a:rPr>
              <a:t>de l’augmentation de la </a:t>
            </a:r>
            <a:r>
              <a:rPr lang="fr-FR" sz="2000" b="1" dirty="0">
                <a:solidFill>
                  <a:srgbClr val="002060"/>
                </a:solidFill>
              </a:rPr>
              <a:t>fréquence</a:t>
            </a:r>
            <a:r>
              <a:rPr lang="fr-FR" sz="2000" dirty="0">
                <a:solidFill>
                  <a:srgbClr val="002060"/>
                </a:solidFill>
              </a:rPr>
              <a:t> et de l’</a:t>
            </a:r>
            <a:r>
              <a:rPr lang="fr-FR" sz="2000" b="1" dirty="0">
                <a:solidFill>
                  <a:srgbClr val="002060"/>
                </a:solidFill>
              </a:rPr>
              <a:t>intensité</a:t>
            </a:r>
            <a:r>
              <a:rPr lang="fr-FR" sz="2000" dirty="0">
                <a:solidFill>
                  <a:srgbClr val="002060"/>
                </a:solidFill>
              </a:rPr>
              <a:t> des </a:t>
            </a:r>
            <a:r>
              <a:rPr lang="fr-FR" sz="2000" b="1" dirty="0">
                <a:solidFill>
                  <a:srgbClr val="002060"/>
                </a:solidFill>
              </a:rPr>
              <a:t>extrêmes chauds</a:t>
            </a:r>
            <a:endParaRPr lang="fr-FR" sz="2000" dirty="0"/>
          </a:p>
          <a:p>
            <a:pPr marL="358775" indent="-350838">
              <a:buClr>
                <a:srgbClr val="002060"/>
              </a:buClr>
              <a:defRPr/>
            </a:pPr>
            <a:r>
              <a:rPr lang="fr-FR" sz="2000" b="1" dirty="0">
                <a:solidFill>
                  <a:srgbClr val="002060"/>
                </a:solidFill>
              </a:rPr>
              <a:t>du réchauffement de l’océan </a:t>
            </a:r>
            <a:r>
              <a:rPr lang="fr-FR" sz="2000" dirty="0">
                <a:solidFill>
                  <a:srgbClr val="002060"/>
                </a:solidFill>
              </a:rPr>
              <a:t>depuis les années 1970, et de son</a:t>
            </a:r>
            <a:r>
              <a:rPr lang="fr-FR" sz="2000" b="1" dirty="0">
                <a:solidFill>
                  <a:srgbClr val="002060"/>
                </a:solidFill>
              </a:rPr>
              <a:t> acidification</a:t>
            </a:r>
            <a:endParaRPr lang="fr-FR" sz="2000" dirty="0"/>
          </a:p>
          <a:p>
            <a:pPr marL="358775" indent="-350838">
              <a:buClr>
                <a:srgbClr val="002060"/>
              </a:buClr>
              <a:defRPr/>
            </a:pPr>
            <a:r>
              <a:rPr lang="fr-FR" sz="2000" dirty="0">
                <a:solidFill>
                  <a:srgbClr val="002060"/>
                </a:solidFill>
              </a:rPr>
              <a:t>des changements visibles dans les </a:t>
            </a:r>
            <a:r>
              <a:rPr lang="fr-FR" sz="2000" b="1" dirty="0">
                <a:solidFill>
                  <a:srgbClr val="002060"/>
                </a:solidFill>
              </a:rPr>
              <a:t>zones gelées</a:t>
            </a:r>
            <a:r>
              <a:rPr lang="fr-FR" sz="2000" dirty="0">
                <a:solidFill>
                  <a:srgbClr val="002060"/>
                </a:solidFill>
              </a:rPr>
              <a:t> de la planète :</a:t>
            </a:r>
            <a:endParaRPr lang="fr-FR" sz="2000" dirty="0"/>
          </a:p>
          <a:p>
            <a:pPr marL="533400" lvl="1" indent="-174625">
              <a:defRPr/>
            </a:pPr>
            <a:r>
              <a:rPr lang="fr-FR" sz="2000" dirty="0">
                <a:solidFill>
                  <a:srgbClr val="002060"/>
                </a:solidFill>
              </a:rPr>
              <a:t>• recul global des glaciers depuis les années 1990</a:t>
            </a:r>
            <a:endParaRPr lang="fr-FR" sz="2000" dirty="0"/>
          </a:p>
          <a:p>
            <a:pPr marL="533400" lvl="1" indent="-174625">
              <a:buNone/>
              <a:defRPr/>
            </a:pPr>
            <a:r>
              <a:rPr lang="fr-FR" sz="2000" dirty="0">
                <a:solidFill>
                  <a:srgbClr val="002060"/>
                </a:solidFill>
              </a:rPr>
              <a:t>•	baisse de 40% de la banquise arctique depuis 1979</a:t>
            </a:r>
          </a:p>
          <a:p>
            <a:pPr marL="533400" lvl="1" indent="-174625">
              <a:buNone/>
              <a:defRPr/>
            </a:pPr>
            <a:r>
              <a:rPr lang="fr-FR" sz="2000" dirty="0">
                <a:solidFill>
                  <a:srgbClr val="002060"/>
                </a:solidFill>
              </a:rPr>
              <a:t>• diminution du manteau neigeux de  printemps depuis les années 1950</a:t>
            </a:r>
            <a:endParaRPr lang="fr-FR" sz="2000" b="1" dirty="0">
              <a:solidFill>
                <a:srgbClr val="002060"/>
              </a:solidFill>
            </a:endParaRPr>
          </a:p>
        </p:txBody>
      </p:sp>
      <p:pic>
        <p:nvPicPr>
          <p:cNvPr id="11" name="Picture Placeholder 5">
            <a:extLst>
              <a:ext uri="{FF2B5EF4-FFF2-40B4-BE49-F238E27FC236}">
                <a16:creationId xmlns:a16="http://schemas.microsoft.com/office/drawing/2014/main" id="{3A8F8656-D28B-934D-B3B5-12282D372479}"/>
              </a:ext>
            </a:extLst>
          </p:cNvPr>
          <p:cNvPicPr>
            <a:picLocks noChangeAspect="1"/>
          </p:cNvPicPr>
          <p:nvPr/>
        </p:nvPicPr>
        <p:blipFill>
          <a:blip r:embed="rId2"/>
          <a:stretch/>
        </p:blipFill>
        <p:spPr bwMode="auto">
          <a:xfrm>
            <a:off x="5049418" y="1823078"/>
            <a:ext cx="4094582" cy="4606304"/>
          </a:xfrm>
          <a:prstGeom prst="rect">
            <a:avLst/>
          </a:prstGeom>
        </p:spPr>
      </p:pic>
    </p:spTree>
    <p:extLst>
      <p:ext uri="{BB962C8B-B14F-4D97-AF65-F5344CB8AC3E}">
        <p14:creationId xmlns:p14="http://schemas.microsoft.com/office/powerpoint/2010/main" val="3270884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D4FC9-193E-264A-A1EC-05E8755CC4C5}"/>
              </a:ext>
            </a:extLst>
          </p:cNvPr>
          <p:cNvSpPr>
            <a:spLocks noGrp="1"/>
          </p:cNvSpPr>
          <p:nvPr>
            <p:ph type="title"/>
          </p:nvPr>
        </p:nvSpPr>
        <p:spPr/>
        <p:txBody>
          <a:bodyPr/>
          <a:lstStyle/>
          <a:p>
            <a:r>
              <a:rPr lang="fr-FR" dirty="0"/>
              <a:t>Analyses régionales</a:t>
            </a:r>
          </a:p>
        </p:txBody>
      </p:sp>
      <p:pic>
        <p:nvPicPr>
          <p:cNvPr id="30" name="Picture 29">
            <a:extLst>
              <a:ext uri="{FF2B5EF4-FFF2-40B4-BE49-F238E27FC236}">
                <a16:creationId xmlns:a16="http://schemas.microsoft.com/office/drawing/2014/main" id="{1FDDF325-BF1F-A543-82F8-1761B541E578}"/>
              </a:ext>
            </a:extLst>
          </p:cNvPr>
          <p:cNvPicPr>
            <a:picLocks noChangeAspect="1"/>
          </p:cNvPicPr>
          <p:nvPr/>
        </p:nvPicPr>
        <p:blipFill>
          <a:blip r:embed="rId2"/>
          <a:stretch>
            <a:fillRect/>
          </a:stretch>
        </p:blipFill>
        <p:spPr>
          <a:xfrm>
            <a:off x="0" y="1109049"/>
            <a:ext cx="9144000" cy="4639901"/>
          </a:xfrm>
          <a:prstGeom prst="rect">
            <a:avLst/>
          </a:prstGeom>
        </p:spPr>
      </p:pic>
      <p:pic>
        <p:nvPicPr>
          <p:cNvPr id="28" name="Picture 22">
            <a:extLst>
              <a:ext uri="{FF2B5EF4-FFF2-40B4-BE49-F238E27FC236}">
                <a16:creationId xmlns:a16="http://schemas.microsoft.com/office/drawing/2014/main" id="{D50D82F1-0E42-2448-BB01-9C20894E54AD}"/>
              </a:ext>
            </a:extLst>
          </p:cNvPr>
          <p:cNvPicPr>
            <a:picLocks noChangeAspect="1"/>
          </p:cNvPicPr>
          <p:nvPr/>
        </p:nvPicPr>
        <p:blipFill>
          <a:blip r:embed="rId3"/>
          <a:stretch/>
        </p:blipFill>
        <p:spPr bwMode="auto">
          <a:xfrm>
            <a:off x="495448" y="1042142"/>
            <a:ext cx="8251448" cy="4164682"/>
          </a:xfrm>
          <a:prstGeom prst="rect">
            <a:avLst/>
          </a:prstGeom>
        </p:spPr>
      </p:pic>
      <p:sp>
        <p:nvSpPr>
          <p:cNvPr id="31" name="TextBox 30">
            <a:extLst>
              <a:ext uri="{FF2B5EF4-FFF2-40B4-BE49-F238E27FC236}">
                <a16:creationId xmlns:a16="http://schemas.microsoft.com/office/drawing/2014/main" id="{B2130D28-BD17-AB42-ACC3-41636E0DF07B}"/>
              </a:ext>
            </a:extLst>
          </p:cNvPr>
          <p:cNvSpPr txBox="1"/>
          <p:nvPr/>
        </p:nvSpPr>
        <p:spPr>
          <a:xfrm>
            <a:off x="1" y="6185209"/>
            <a:ext cx="8950712" cy="707886"/>
          </a:xfrm>
          <a:prstGeom prst="rect">
            <a:avLst/>
          </a:prstGeom>
          <a:noFill/>
        </p:spPr>
        <p:txBody>
          <a:bodyPr wrap="square" rtlCol="0">
            <a:spAutoFit/>
          </a:bodyPr>
          <a:lstStyle/>
          <a:p>
            <a:r>
              <a:rPr lang="fr-FR" sz="2000" dirty="0"/>
              <a:t>La Terre a été divisée en 45 régions.  Le changement climatique et ses impacts est analysé sur chacune</a:t>
            </a:r>
          </a:p>
        </p:txBody>
      </p:sp>
    </p:spTree>
    <p:extLst>
      <p:ext uri="{BB962C8B-B14F-4D97-AF65-F5344CB8AC3E}">
        <p14:creationId xmlns:p14="http://schemas.microsoft.com/office/powerpoint/2010/main" val="36748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3000"/>
                                        <p:tgtEl>
                                          <p:spTgt spid="30"/>
                                        </p:tgtEl>
                                      </p:cBhvr>
                                    </p:animEffect>
                                    <p:set>
                                      <p:cBhvr>
                                        <p:cTn id="7" dur="1" fill="hold">
                                          <p:stCondLst>
                                            <p:cond delay="2999"/>
                                          </p:stCondLst>
                                        </p:cTn>
                                        <p:tgtEl>
                                          <p:spTgt spid="30"/>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dissolve">
                                      <p:cBhvr>
                                        <p:cTn id="10" dur="3000"/>
                                        <p:tgtEl>
                                          <p:spTgt spid="28"/>
                                        </p:tgtEl>
                                      </p:cBhvr>
                                    </p:animEffect>
                                  </p:childTnLst>
                                </p:cTn>
                              </p:par>
                            </p:childTnLst>
                          </p:cTn>
                        </p:par>
                        <p:par>
                          <p:cTn id="11" fill="hold">
                            <p:stCondLst>
                              <p:cond delay="3000"/>
                            </p:stCondLst>
                            <p:childTnLst>
                              <p:par>
                                <p:cTn id="12" presetID="3" presetClass="entr" presetSubtype="1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blinds(horizontal)">
                                      <p:cBhvr>
                                        <p:cTn id="1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89D9-49D7-2E4A-9639-73F1F6207390}"/>
              </a:ext>
            </a:extLst>
          </p:cNvPr>
          <p:cNvSpPr>
            <a:spLocks noGrp="1"/>
          </p:cNvSpPr>
          <p:nvPr>
            <p:ph type="title"/>
          </p:nvPr>
        </p:nvSpPr>
        <p:spPr/>
        <p:txBody>
          <a:bodyPr/>
          <a:lstStyle/>
          <a:p>
            <a:r>
              <a:rPr lang="fr-FR" dirty="0"/>
              <a:t>Fréquences des canicules</a:t>
            </a:r>
          </a:p>
        </p:txBody>
      </p:sp>
      <p:pic>
        <p:nvPicPr>
          <p:cNvPr id="4" name="Picture 3">
            <a:extLst>
              <a:ext uri="{FF2B5EF4-FFF2-40B4-BE49-F238E27FC236}">
                <a16:creationId xmlns:a16="http://schemas.microsoft.com/office/drawing/2014/main" id="{C48067AE-F640-034A-882C-0D0C74FCFA18}"/>
              </a:ext>
            </a:extLst>
          </p:cNvPr>
          <p:cNvPicPr>
            <a:picLocks noChangeAspect="1"/>
          </p:cNvPicPr>
          <p:nvPr/>
        </p:nvPicPr>
        <p:blipFill>
          <a:blip r:embed="rId2"/>
          <a:stretch>
            <a:fillRect/>
          </a:stretch>
        </p:blipFill>
        <p:spPr>
          <a:xfrm>
            <a:off x="512957" y="795805"/>
            <a:ext cx="8133892" cy="4195271"/>
          </a:xfrm>
          <a:prstGeom prst="rect">
            <a:avLst/>
          </a:prstGeom>
        </p:spPr>
      </p:pic>
      <p:pic>
        <p:nvPicPr>
          <p:cNvPr id="6" name="Picture 5">
            <a:extLst>
              <a:ext uri="{FF2B5EF4-FFF2-40B4-BE49-F238E27FC236}">
                <a16:creationId xmlns:a16="http://schemas.microsoft.com/office/drawing/2014/main" id="{CEF37260-A355-E64B-9D89-9F0A3065422C}"/>
              </a:ext>
            </a:extLst>
          </p:cNvPr>
          <p:cNvPicPr>
            <a:picLocks noChangeAspect="1"/>
          </p:cNvPicPr>
          <p:nvPr/>
        </p:nvPicPr>
        <p:blipFill>
          <a:blip r:embed="rId3"/>
          <a:stretch>
            <a:fillRect/>
          </a:stretch>
        </p:blipFill>
        <p:spPr>
          <a:xfrm>
            <a:off x="151327" y="5233991"/>
            <a:ext cx="418223" cy="1566437"/>
          </a:xfrm>
          <a:prstGeom prst="rect">
            <a:avLst/>
          </a:prstGeom>
        </p:spPr>
      </p:pic>
      <p:sp>
        <p:nvSpPr>
          <p:cNvPr id="7" name="TextBox 6">
            <a:extLst>
              <a:ext uri="{FF2B5EF4-FFF2-40B4-BE49-F238E27FC236}">
                <a16:creationId xmlns:a16="http://schemas.microsoft.com/office/drawing/2014/main" id="{C37991DF-54C6-9A4E-BDF6-4B9EF205CFCA}"/>
              </a:ext>
            </a:extLst>
          </p:cNvPr>
          <p:cNvSpPr txBox="1"/>
          <p:nvPr/>
        </p:nvSpPr>
        <p:spPr>
          <a:xfrm>
            <a:off x="569550" y="5265865"/>
            <a:ext cx="2039789" cy="1431161"/>
          </a:xfrm>
          <a:prstGeom prst="rect">
            <a:avLst/>
          </a:prstGeom>
          <a:noFill/>
        </p:spPr>
        <p:txBody>
          <a:bodyPr wrap="none" rtlCol="0">
            <a:spAutoFit/>
          </a:bodyPr>
          <a:lstStyle/>
          <a:p>
            <a:pPr>
              <a:spcAft>
                <a:spcPts val="600"/>
              </a:spcAft>
            </a:pPr>
            <a:r>
              <a:rPr lang="fr-FR" dirty="0"/>
              <a:t>Augmentation</a:t>
            </a:r>
          </a:p>
          <a:p>
            <a:pPr>
              <a:spcAft>
                <a:spcPts val="600"/>
              </a:spcAft>
            </a:pPr>
            <a:r>
              <a:rPr lang="fr-FR" dirty="0"/>
              <a:t>Diminution</a:t>
            </a:r>
          </a:p>
          <a:p>
            <a:pPr>
              <a:spcAft>
                <a:spcPts val="600"/>
              </a:spcAft>
            </a:pPr>
            <a:r>
              <a:rPr lang="fr-FR" dirty="0"/>
              <a:t>Incertain</a:t>
            </a:r>
          </a:p>
          <a:p>
            <a:pPr>
              <a:spcAft>
                <a:spcPts val="600"/>
              </a:spcAft>
            </a:pPr>
            <a:r>
              <a:rPr lang="fr-FR" dirty="0"/>
              <a:t>Absence de donnée</a:t>
            </a:r>
          </a:p>
        </p:txBody>
      </p:sp>
      <p:pic>
        <p:nvPicPr>
          <p:cNvPr id="9" name="Picture 8">
            <a:extLst>
              <a:ext uri="{FF2B5EF4-FFF2-40B4-BE49-F238E27FC236}">
                <a16:creationId xmlns:a16="http://schemas.microsoft.com/office/drawing/2014/main" id="{AB833547-6ADB-9D4C-ACF7-B9113BE485A7}"/>
              </a:ext>
            </a:extLst>
          </p:cNvPr>
          <p:cNvPicPr>
            <a:picLocks noChangeAspect="1"/>
          </p:cNvPicPr>
          <p:nvPr/>
        </p:nvPicPr>
        <p:blipFill>
          <a:blip r:embed="rId4"/>
          <a:stretch>
            <a:fillRect/>
          </a:stretch>
        </p:blipFill>
        <p:spPr>
          <a:xfrm>
            <a:off x="3516505" y="5499100"/>
            <a:ext cx="698500" cy="1358900"/>
          </a:xfrm>
          <a:prstGeom prst="rect">
            <a:avLst/>
          </a:prstGeom>
        </p:spPr>
      </p:pic>
      <p:sp>
        <p:nvSpPr>
          <p:cNvPr id="10" name="TextBox 9">
            <a:extLst>
              <a:ext uri="{FF2B5EF4-FFF2-40B4-BE49-F238E27FC236}">
                <a16:creationId xmlns:a16="http://schemas.microsoft.com/office/drawing/2014/main" id="{50E308CE-3298-954F-AE06-D959CA897785}"/>
              </a:ext>
            </a:extLst>
          </p:cNvPr>
          <p:cNvSpPr txBox="1"/>
          <p:nvPr/>
        </p:nvSpPr>
        <p:spPr>
          <a:xfrm>
            <a:off x="4215005" y="5140189"/>
            <a:ext cx="3665299" cy="1682512"/>
          </a:xfrm>
          <a:prstGeom prst="rect">
            <a:avLst/>
          </a:prstGeom>
          <a:noFill/>
        </p:spPr>
        <p:txBody>
          <a:bodyPr wrap="none" rtlCol="0">
            <a:spAutoFit/>
          </a:bodyPr>
          <a:lstStyle/>
          <a:p>
            <a:pPr>
              <a:spcAft>
                <a:spcPts val="400"/>
              </a:spcAft>
            </a:pPr>
            <a:r>
              <a:rPr lang="fr-FR" b="1" dirty="0">
                <a:solidFill>
                  <a:srgbClr val="0070C0"/>
                </a:solidFill>
              </a:rPr>
              <a:t>Confiance en une cause anthropique</a:t>
            </a:r>
          </a:p>
          <a:p>
            <a:pPr>
              <a:spcAft>
                <a:spcPts val="400"/>
              </a:spcAft>
            </a:pPr>
            <a:r>
              <a:rPr lang="fr-FR" dirty="0"/>
              <a:t>Forte</a:t>
            </a:r>
          </a:p>
          <a:p>
            <a:pPr>
              <a:spcAft>
                <a:spcPts val="400"/>
              </a:spcAft>
            </a:pPr>
            <a:r>
              <a:rPr lang="fr-FR" dirty="0"/>
              <a:t>Moyenne</a:t>
            </a:r>
          </a:p>
          <a:p>
            <a:pPr>
              <a:spcAft>
                <a:spcPts val="400"/>
              </a:spcAft>
            </a:pPr>
            <a:r>
              <a:rPr lang="fr-FR" dirty="0"/>
              <a:t>Faible par absence d’accord</a:t>
            </a:r>
          </a:p>
          <a:p>
            <a:pPr>
              <a:spcAft>
                <a:spcPts val="400"/>
              </a:spcAft>
            </a:pPr>
            <a:r>
              <a:rPr lang="fr-FR" dirty="0"/>
              <a:t>Absence de données</a:t>
            </a:r>
          </a:p>
        </p:txBody>
      </p:sp>
    </p:spTree>
    <p:extLst>
      <p:ext uri="{BB962C8B-B14F-4D97-AF65-F5344CB8AC3E}">
        <p14:creationId xmlns:p14="http://schemas.microsoft.com/office/powerpoint/2010/main" val="2554608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36D81-BD96-B348-90B0-62A6BE81CBDC}"/>
              </a:ext>
            </a:extLst>
          </p:cNvPr>
          <p:cNvSpPr>
            <a:spLocks noGrp="1"/>
          </p:cNvSpPr>
          <p:nvPr>
            <p:ph type="title"/>
          </p:nvPr>
        </p:nvSpPr>
        <p:spPr/>
        <p:txBody>
          <a:bodyPr/>
          <a:lstStyle/>
          <a:p>
            <a:r>
              <a:rPr lang="fr-FR" dirty="0"/>
              <a:t>Précipitations extrêmes</a:t>
            </a:r>
          </a:p>
        </p:txBody>
      </p:sp>
      <p:pic>
        <p:nvPicPr>
          <p:cNvPr id="4" name="Picture 3">
            <a:extLst>
              <a:ext uri="{FF2B5EF4-FFF2-40B4-BE49-F238E27FC236}">
                <a16:creationId xmlns:a16="http://schemas.microsoft.com/office/drawing/2014/main" id="{A4927658-E9C4-3245-B971-17DC7BD95DC4}"/>
              </a:ext>
            </a:extLst>
          </p:cNvPr>
          <p:cNvPicPr>
            <a:picLocks noChangeAspect="1"/>
          </p:cNvPicPr>
          <p:nvPr/>
        </p:nvPicPr>
        <p:blipFill>
          <a:blip r:embed="rId2"/>
          <a:stretch>
            <a:fillRect/>
          </a:stretch>
        </p:blipFill>
        <p:spPr>
          <a:xfrm>
            <a:off x="387186" y="805069"/>
            <a:ext cx="8474314" cy="4298565"/>
          </a:xfrm>
          <a:prstGeom prst="rect">
            <a:avLst/>
          </a:prstGeom>
        </p:spPr>
      </p:pic>
      <p:sp>
        <p:nvSpPr>
          <p:cNvPr id="6" name="TextBox 5">
            <a:extLst>
              <a:ext uri="{FF2B5EF4-FFF2-40B4-BE49-F238E27FC236}">
                <a16:creationId xmlns:a16="http://schemas.microsoft.com/office/drawing/2014/main" id="{B51373BA-F13C-4742-ACA9-F8163E2087C3}"/>
              </a:ext>
            </a:extLst>
          </p:cNvPr>
          <p:cNvSpPr txBox="1"/>
          <p:nvPr/>
        </p:nvSpPr>
        <p:spPr>
          <a:xfrm>
            <a:off x="569550" y="5265865"/>
            <a:ext cx="2039789" cy="1431161"/>
          </a:xfrm>
          <a:prstGeom prst="rect">
            <a:avLst/>
          </a:prstGeom>
          <a:noFill/>
        </p:spPr>
        <p:txBody>
          <a:bodyPr wrap="none" rtlCol="0">
            <a:spAutoFit/>
          </a:bodyPr>
          <a:lstStyle/>
          <a:p>
            <a:pPr>
              <a:spcAft>
                <a:spcPts val="600"/>
              </a:spcAft>
            </a:pPr>
            <a:r>
              <a:rPr lang="fr-FR" dirty="0"/>
              <a:t>Augmentation</a:t>
            </a:r>
          </a:p>
          <a:p>
            <a:pPr>
              <a:spcAft>
                <a:spcPts val="600"/>
              </a:spcAft>
            </a:pPr>
            <a:r>
              <a:rPr lang="fr-FR" dirty="0"/>
              <a:t>Diminution</a:t>
            </a:r>
          </a:p>
          <a:p>
            <a:pPr>
              <a:spcAft>
                <a:spcPts val="600"/>
              </a:spcAft>
            </a:pPr>
            <a:r>
              <a:rPr lang="fr-FR" dirty="0"/>
              <a:t>Incertain</a:t>
            </a:r>
          </a:p>
          <a:p>
            <a:pPr>
              <a:spcAft>
                <a:spcPts val="600"/>
              </a:spcAft>
            </a:pPr>
            <a:r>
              <a:rPr lang="fr-FR" dirty="0"/>
              <a:t>Absence de donnée</a:t>
            </a:r>
          </a:p>
        </p:txBody>
      </p:sp>
      <p:pic>
        <p:nvPicPr>
          <p:cNvPr id="7" name="Picture 6">
            <a:extLst>
              <a:ext uri="{FF2B5EF4-FFF2-40B4-BE49-F238E27FC236}">
                <a16:creationId xmlns:a16="http://schemas.microsoft.com/office/drawing/2014/main" id="{BC60536E-80A5-074C-B07C-A70BA900DA93}"/>
              </a:ext>
            </a:extLst>
          </p:cNvPr>
          <p:cNvPicPr>
            <a:picLocks noChangeAspect="1"/>
          </p:cNvPicPr>
          <p:nvPr/>
        </p:nvPicPr>
        <p:blipFill>
          <a:blip r:embed="rId3"/>
          <a:stretch>
            <a:fillRect/>
          </a:stretch>
        </p:blipFill>
        <p:spPr>
          <a:xfrm>
            <a:off x="3516505" y="5499100"/>
            <a:ext cx="698500" cy="1358900"/>
          </a:xfrm>
          <a:prstGeom prst="rect">
            <a:avLst/>
          </a:prstGeom>
        </p:spPr>
      </p:pic>
      <p:sp>
        <p:nvSpPr>
          <p:cNvPr id="8" name="TextBox 7">
            <a:extLst>
              <a:ext uri="{FF2B5EF4-FFF2-40B4-BE49-F238E27FC236}">
                <a16:creationId xmlns:a16="http://schemas.microsoft.com/office/drawing/2014/main" id="{ECA797B7-AF92-BF4B-ABD5-B027E665CED2}"/>
              </a:ext>
            </a:extLst>
          </p:cNvPr>
          <p:cNvSpPr txBox="1"/>
          <p:nvPr/>
        </p:nvSpPr>
        <p:spPr>
          <a:xfrm>
            <a:off x="4215005" y="5140189"/>
            <a:ext cx="3665299" cy="1682512"/>
          </a:xfrm>
          <a:prstGeom prst="rect">
            <a:avLst/>
          </a:prstGeom>
          <a:noFill/>
        </p:spPr>
        <p:txBody>
          <a:bodyPr wrap="none" rtlCol="0">
            <a:spAutoFit/>
          </a:bodyPr>
          <a:lstStyle/>
          <a:p>
            <a:pPr>
              <a:spcAft>
                <a:spcPts val="400"/>
              </a:spcAft>
            </a:pPr>
            <a:r>
              <a:rPr lang="fr-FR" b="1" dirty="0">
                <a:solidFill>
                  <a:srgbClr val="0070C0"/>
                </a:solidFill>
              </a:rPr>
              <a:t>Confiance en une cause anthropique</a:t>
            </a:r>
          </a:p>
          <a:p>
            <a:pPr>
              <a:spcAft>
                <a:spcPts val="400"/>
              </a:spcAft>
            </a:pPr>
            <a:r>
              <a:rPr lang="fr-FR" dirty="0"/>
              <a:t>Forte</a:t>
            </a:r>
          </a:p>
          <a:p>
            <a:pPr>
              <a:spcAft>
                <a:spcPts val="400"/>
              </a:spcAft>
            </a:pPr>
            <a:r>
              <a:rPr lang="fr-FR" dirty="0"/>
              <a:t>Moyenne</a:t>
            </a:r>
          </a:p>
          <a:p>
            <a:pPr>
              <a:spcAft>
                <a:spcPts val="400"/>
              </a:spcAft>
            </a:pPr>
            <a:r>
              <a:rPr lang="fr-FR" dirty="0"/>
              <a:t>Faible par absence d’accord</a:t>
            </a:r>
          </a:p>
          <a:p>
            <a:pPr>
              <a:spcAft>
                <a:spcPts val="400"/>
              </a:spcAft>
            </a:pPr>
            <a:r>
              <a:rPr lang="fr-FR" dirty="0"/>
              <a:t>Absence de données</a:t>
            </a:r>
          </a:p>
        </p:txBody>
      </p:sp>
      <p:pic>
        <p:nvPicPr>
          <p:cNvPr id="10" name="Picture 9">
            <a:extLst>
              <a:ext uri="{FF2B5EF4-FFF2-40B4-BE49-F238E27FC236}">
                <a16:creationId xmlns:a16="http://schemas.microsoft.com/office/drawing/2014/main" id="{E2EB5B7F-75C4-CF41-B386-5030EF0B04BF}"/>
              </a:ext>
            </a:extLst>
          </p:cNvPr>
          <p:cNvPicPr>
            <a:picLocks noChangeAspect="1"/>
          </p:cNvPicPr>
          <p:nvPr/>
        </p:nvPicPr>
        <p:blipFill>
          <a:blip r:embed="rId4"/>
          <a:stretch>
            <a:fillRect/>
          </a:stretch>
        </p:blipFill>
        <p:spPr>
          <a:xfrm>
            <a:off x="174978" y="5265865"/>
            <a:ext cx="394572" cy="1394607"/>
          </a:xfrm>
          <a:prstGeom prst="rect">
            <a:avLst/>
          </a:prstGeom>
        </p:spPr>
      </p:pic>
    </p:spTree>
    <p:extLst>
      <p:ext uri="{BB962C8B-B14F-4D97-AF65-F5344CB8AC3E}">
        <p14:creationId xmlns:p14="http://schemas.microsoft.com/office/powerpoint/2010/main" val="1475750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4A525-B350-E64D-84E6-5C3902B03A74}"/>
              </a:ext>
            </a:extLst>
          </p:cNvPr>
          <p:cNvSpPr>
            <a:spLocks noGrp="1"/>
          </p:cNvSpPr>
          <p:nvPr>
            <p:ph type="title"/>
          </p:nvPr>
        </p:nvSpPr>
        <p:spPr/>
        <p:txBody>
          <a:bodyPr/>
          <a:lstStyle/>
          <a:p>
            <a:r>
              <a:rPr lang="fr-FR" dirty="0"/>
              <a:t>Qui je suis…</a:t>
            </a:r>
          </a:p>
        </p:txBody>
      </p:sp>
      <p:sp>
        <p:nvSpPr>
          <p:cNvPr id="3" name="Content Placeholder 2">
            <a:extLst>
              <a:ext uri="{FF2B5EF4-FFF2-40B4-BE49-F238E27FC236}">
                <a16:creationId xmlns:a16="http://schemas.microsoft.com/office/drawing/2014/main" id="{B698CC43-736B-BF4D-BF58-DB36048F675F}"/>
              </a:ext>
            </a:extLst>
          </p:cNvPr>
          <p:cNvSpPr>
            <a:spLocks noGrp="1"/>
          </p:cNvSpPr>
          <p:nvPr>
            <p:ph idx="1"/>
          </p:nvPr>
        </p:nvSpPr>
        <p:spPr>
          <a:xfrm>
            <a:off x="0" y="721901"/>
            <a:ext cx="7732513" cy="5582646"/>
          </a:xfrm>
        </p:spPr>
        <p:txBody>
          <a:bodyPr>
            <a:normAutofit/>
          </a:bodyPr>
          <a:lstStyle/>
          <a:p>
            <a:pPr>
              <a:spcAft>
                <a:spcPts val="1800"/>
              </a:spcAft>
            </a:pPr>
            <a:r>
              <a:rPr lang="fr-FR" dirty="0">
                <a:solidFill>
                  <a:srgbClr val="0070C0"/>
                </a:solidFill>
              </a:rPr>
              <a:t>Chercheur</a:t>
            </a:r>
            <a:r>
              <a:rPr lang="fr-FR" dirty="0"/>
              <a:t> au Laboratoire des Sciences du Climat et de l’Environnement (</a:t>
            </a:r>
            <a:r>
              <a:rPr lang="fr-FR" sz="2000" dirty="0"/>
              <a:t>CEA-CNRS-UVSQ</a:t>
            </a:r>
            <a:r>
              <a:rPr lang="fr-FR" dirty="0"/>
              <a:t>)</a:t>
            </a:r>
          </a:p>
          <a:p>
            <a:pPr>
              <a:spcAft>
                <a:spcPts val="1800"/>
              </a:spcAft>
            </a:pPr>
            <a:r>
              <a:rPr lang="fr-FR" dirty="0">
                <a:solidFill>
                  <a:srgbClr val="0070C0"/>
                </a:solidFill>
              </a:rPr>
              <a:t>Auteur</a:t>
            </a:r>
            <a:r>
              <a:rPr lang="fr-FR" dirty="0"/>
              <a:t> du 5</a:t>
            </a:r>
            <a:r>
              <a:rPr lang="fr-FR" baseline="30000" dirty="0"/>
              <a:t>ème</a:t>
            </a:r>
            <a:r>
              <a:rPr lang="fr-FR" dirty="0"/>
              <a:t> rapport du GIEC (2014) mais pas du 6</a:t>
            </a:r>
            <a:r>
              <a:rPr lang="fr-FR" baseline="30000" dirty="0"/>
              <a:t>ème</a:t>
            </a:r>
            <a:r>
              <a:rPr lang="fr-FR" dirty="0"/>
              <a:t> (2021)</a:t>
            </a:r>
          </a:p>
          <a:p>
            <a:pPr>
              <a:spcAft>
                <a:spcPts val="1800"/>
              </a:spcAft>
            </a:pPr>
            <a:r>
              <a:rPr lang="fr-FR" dirty="0">
                <a:solidFill>
                  <a:srgbClr val="0070C0"/>
                </a:solidFill>
              </a:rPr>
              <a:t>Président</a:t>
            </a:r>
            <a:r>
              <a:rPr lang="fr-FR" dirty="0"/>
              <a:t> de l’AFIS depuis 2020</a:t>
            </a:r>
          </a:p>
          <a:p>
            <a:pPr>
              <a:spcAft>
                <a:spcPts val="1800"/>
              </a:spcAft>
            </a:pPr>
            <a:r>
              <a:rPr lang="fr-FR" dirty="0">
                <a:solidFill>
                  <a:srgbClr val="0070C0"/>
                </a:solidFill>
              </a:rPr>
              <a:t>Membre</a:t>
            </a:r>
            <a:r>
              <a:rPr lang="fr-FR" dirty="0"/>
              <a:t> du CA des </a:t>
            </a:r>
            <a:r>
              <a:rPr lang="fr-FR" i="1" dirty="0"/>
              <a:t>Voix du Nucléaire</a:t>
            </a:r>
          </a:p>
          <a:p>
            <a:pPr>
              <a:spcAft>
                <a:spcPts val="1800"/>
              </a:spcAft>
            </a:pPr>
            <a:r>
              <a:rPr lang="fr-FR" dirty="0">
                <a:solidFill>
                  <a:srgbClr val="0070C0"/>
                </a:solidFill>
              </a:rPr>
              <a:t>Actif</a:t>
            </a:r>
            <a:r>
              <a:rPr lang="fr-FR" dirty="0"/>
              <a:t> sur Tweeter : @</a:t>
            </a:r>
            <a:r>
              <a:rPr lang="fr-FR" dirty="0" err="1"/>
              <a:t>fmbreon</a:t>
            </a:r>
            <a:endParaRPr lang="fr-FR" dirty="0"/>
          </a:p>
          <a:p>
            <a:pPr>
              <a:spcAft>
                <a:spcPts val="1800"/>
              </a:spcAft>
            </a:pPr>
            <a:r>
              <a:rPr lang="fr-FR" dirty="0">
                <a:solidFill>
                  <a:srgbClr val="0070C0"/>
                </a:solidFill>
              </a:rPr>
              <a:t>Auteur</a:t>
            </a:r>
            <a:r>
              <a:rPr lang="fr-FR" dirty="0"/>
              <a:t> de 2 livres “grand public”</a:t>
            </a:r>
          </a:p>
        </p:txBody>
      </p:sp>
      <p:pic>
        <p:nvPicPr>
          <p:cNvPr id="4" name="Picture 3">
            <a:extLst>
              <a:ext uri="{FF2B5EF4-FFF2-40B4-BE49-F238E27FC236}">
                <a16:creationId xmlns:a16="http://schemas.microsoft.com/office/drawing/2014/main" id="{0A1A6B74-2A11-8E41-85B8-21BD7904360E}"/>
              </a:ext>
            </a:extLst>
          </p:cNvPr>
          <p:cNvPicPr>
            <a:picLocks noChangeAspect="1"/>
          </p:cNvPicPr>
          <p:nvPr/>
        </p:nvPicPr>
        <p:blipFill>
          <a:blip r:embed="rId2"/>
          <a:stretch>
            <a:fillRect/>
          </a:stretch>
        </p:blipFill>
        <p:spPr>
          <a:xfrm>
            <a:off x="8200061" y="5409398"/>
            <a:ext cx="943939" cy="1368712"/>
          </a:xfrm>
          <a:prstGeom prst="rect">
            <a:avLst/>
          </a:prstGeom>
        </p:spPr>
      </p:pic>
      <p:pic>
        <p:nvPicPr>
          <p:cNvPr id="5" name="Picture 4">
            <a:extLst>
              <a:ext uri="{FF2B5EF4-FFF2-40B4-BE49-F238E27FC236}">
                <a16:creationId xmlns:a16="http://schemas.microsoft.com/office/drawing/2014/main" id="{2FEEEFDA-45D8-1D45-9FA5-F5CCA4AED11C}"/>
              </a:ext>
            </a:extLst>
          </p:cNvPr>
          <p:cNvPicPr>
            <a:picLocks noChangeAspect="1"/>
          </p:cNvPicPr>
          <p:nvPr/>
        </p:nvPicPr>
        <p:blipFill>
          <a:blip r:embed="rId3"/>
          <a:stretch>
            <a:fillRect/>
          </a:stretch>
        </p:blipFill>
        <p:spPr>
          <a:xfrm>
            <a:off x="6684482" y="5409398"/>
            <a:ext cx="942180" cy="1448602"/>
          </a:xfrm>
          <a:prstGeom prst="rect">
            <a:avLst/>
          </a:prstGeom>
        </p:spPr>
      </p:pic>
      <p:pic>
        <p:nvPicPr>
          <p:cNvPr id="8" name="Picture 7">
            <a:extLst>
              <a:ext uri="{FF2B5EF4-FFF2-40B4-BE49-F238E27FC236}">
                <a16:creationId xmlns:a16="http://schemas.microsoft.com/office/drawing/2014/main" id="{84765934-D15D-4D4D-9069-24306178568E}"/>
              </a:ext>
            </a:extLst>
          </p:cNvPr>
          <p:cNvPicPr>
            <a:picLocks noChangeAspect="1"/>
          </p:cNvPicPr>
          <p:nvPr/>
        </p:nvPicPr>
        <p:blipFill>
          <a:blip r:embed="rId4"/>
          <a:stretch>
            <a:fillRect/>
          </a:stretch>
        </p:blipFill>
        <p:spPr>
          <a:xfrm>
            <a:off x="7769777" y="2814394"/>
            <a:ext cx="1336958" cy="793549"/>
          </a:xfrm>
          <a:prstGeom prst="rect">
            <a:avLst/>
          </a:prstGeom>
        </p:spPr>
      </p:pic>
      <p:pic>
        <p:nvPicPr>
          <p:cNvPr id="9" name="Picture 8">
            <a:extLst>
              <a:ext uri="{FF2B5EF4-FFF2-40B4-BE49-F238E27FC236}">
                <a16:creationId xmlns:a16="http://schemas.microsoft.com/office/drawing/2014/main" id="{4E861F00-37E9-F14C-AD4A-DC04D39EE14A}"/>
              </a:ext>
            </a:extLst>
          </p:cNvPr>
          <p:cNvPicPr>
            <a:picLocks noChangeAspect="1"/>
          </p:cNvPicPr>
          <p:nvPr/>
        </p:nvPicPr>
        <p:blipFill>
          <a:blip r:embed="rId5"/>
          <a:stretch>
            <a:fillRect/>
          </a:stretch>
        </p:blipFill>
        <p:spPr>
          <a:xfrm>
            <a:off x="7879428" y="784132"/>
            <a:ext cx="1117656" cy="943270"/>
          </a:xfrm>
          <a:prstGeom prst="rect">
            <a:avLst/>
          </a:prstGeom>
        </p:spPr>
      </p:pic>
      <p:pic>
        <p:nvPicPr>
          <p:cNvPr id="10" name="Picture 9">
            <a:extLst>
              <a:ext uri="{FF2B5EF4-FFF2-40B4-BE49-F238E27FC236}">
                <a16:creationId xmlns:a16="http://schemas.microsoft.com/office/drawing/2014/main" id="{EC1C15EC-4C75-8B41-8AE0-C7A358235D04}"/>
              </a:ext>
            </a:extLst>
          </p:cNvPr>
          <p:cNvPicPr>
            <a:picLocks noChangeAspect="1"/>
          </p:cNvPicPr>
          <p:nvPr/>
        </p:nvPicPr>
        <p:blipFill>
          <a:blip r:embed="rId6"/>
          <a:stretch>
            <a:fillRect/>
          </a:stretch>
        </p:blipFill>
        <p:spPr>
          <a:xfrm>
            <a:off x="7539630" y="1793627"/>
            <a:ext cx="1604370" cy="802185"/>
          </a:xfrm>
          <a:prstGeom prst="rect">
            <a:avLst/>
          </a:prstGeom>
        </p:spPr>
      </p:pic>
      <p:pic>
        <p:nvPicPr>
          <p:cNvPr id="11" name="Picture 10">
            <a:extLst>
              <a:ext uri="{FF2B5EF4-FFF2-40B4-BE49-F238E27FC236}">
                <a16:creationId xmlns:a16="http://schemas.microsoft.com/office/drawing/2014/main" id="{8D29B09B-D50D-6648-98C1-0FB2FBE25874}"/>
              </a:ext>
            </a:extLst>
          </p:cNvPr>
          <p:cNvPicPr>
            <a:picLocks noChangeAspect="1"/>
          </p:cNvPicPr>
          <p:nvPr/>
        </p:nvPicPr>
        <p:blipFill>
          <a:blip r:embed="rId7"/>
          <a:stretch>
            <a:fillRect/>
          </a:stretch>
        </p:blipFill>
        <p:spPr>
          <a:xfrm>
            <a:off x="7190072" y="3816848"/>
            <a:ext cx="1953928" cy="861196"/>
          </a:xfrm>
          <a:prstGeom prst="rect">
            <a:avLst/>
          </a:prstGeom>
        </p:spPr>
      </p:pic>
      <p:pic>
        <p:nvPicPr>
          <p:cNvPr id="12" name="Picture 11">
            <a:extLst>
              <a:ext uri="{FF2B5EF4-FFF2-40B4-BE49-F238E27FC236}">
                <a16:creationId xmlns:a16="http://schemas.microsoft.com/office/drawing/2014/main" id="{437ACA08-59C0-9945-84CB-94476DB87431}"/>
              </a:ext>
            </a:extLst>
          </p:cNvPr>
          <p:cNvPicPr>
            <a:picLocks noChangeAspect="1"/>
          </p:cNvPicPr>
          <p:nvPr/>
        </p:nvPicPr>
        <p:blipFill rotWithShape="1">
          <a:blip r:embed="rId8"/>
          <a:srcRect l="26000" t="22095" r="28055" b="21943"/>
          <a:stretch/>
        </p:blipFill>
        <p:spPr>
          <a:xfrm>
            <a:off x="8103440" y="4678044"/>
            <a:ext cx="568590" cy="461847"/>
          </a:xfrm>
          <a:prstGeom prst="rect">
            <a:avLst/>
          </a:prstGeom>
        </p:spPr>
      </p:pic>
    </p:spTree>
    <p:extLst>
      <p:ext uri="{BB962C8B-B14F-4D97-AF65-F5344CB8AC3E}">
        <p14:creationId xmlns:p14="http://schemas.microsoft.com/office/powerpoint/2010/main" val="3936203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77A3B-8D99-A844-8A0C-F19F28D2AC3E}"/>
              </a:ext>
            </a:extLst>
          </p:cNvPr>
          <p:cNvSpPr>
            <a:spLocks noGrp="1"/>
          </p:cNvSpPr>
          <p:nvPr>
            <p:ph type="title"/>
          </p:nvPr>
        </p:nvSpPr>
        <p:spPr/>
        <p:txBody>
          <a:bodyPr/>
          <a:lstStyle/>
          <a:p>
            <a:r>
              <a:rPr lang="fr-FR" dirty="0"/>
              <a:t>Sécheresses</a:t>
            </a:r>
          </a:p>
        </p:txBody>
      </p:sp>
      <p:pic>
        <p:nvPicPr>
          <p:cNvPr id="4" name="Picture 3">
            <a:extLst>
              <a:ext uri="{FF2B5EF4-FFF2-40B4-BE49-F238E27FC236}">
                <a16:creationId xmlns:a16="http://schemas.microsoft.com/office/drawing/2014/main" id="{D67FB398-4C97-8C4D-A0FA-82A8A3B4A7BF}"/>
              </a:ext>
            </a:extLst>
          </p:cNvPr>
          <p:cNvPicPr>
            <a:picLocks noChangeAspect="1"/>
          </p:cNvPicPr>
          <p:nvPr/>
        </p:nvPicPr>
        <p:blipFill>
          <a:blip r:embed="rId2"/>
          <a:stretch>
            <a:fillRect/>
          </a:stretch>
        </p:blipFill>
        <p:spPr>
          <a:xfrm>
            <a:off x="517014" y="754059"/>
            <a:ext cx="8066894" cy="4225516"/>
          </a:xfrm>
          <a:prstGeom prst="rect">
            <a:avLst/>
          </a:prstGeom>
        </p:spPr>
      </p:pic>
      <p:sp>
        <p:nvSpPr>
          <p:cNvPr id="8" name="TextBox 7">
            <a:extLst>
              <a:ext uri="{FF2B5EF4-FFF2-40B4-BE49-F238E27FC236}">
                <a16:creationId xmlns:a16="http://schemas.microsoft.com/office/drawing/2014/main" id="{943F5CCD-F187-CE43-B122-538D74627CAD}"/>
              </a:ext>
            </a:extLst>
          </p:cNvPr>
          <p:cNvSpPr txBox="1"/>
          <p:nvPr/>
        </p:nvSpPr>
        <p:spPr>
          <a:xfrm>
            <a:off x="569550" y="5265865"/>
            <a:ext cx="2039789" cy="1431161"/>
          </a:xfrm>
          <a:prstGeom prst="rect">
            <a:avLst/>
          </a:prstGeom>
          <a:noFill/>
        </p:spPr>
        <p:txBody>
          <a:bodyPr wrap="none" rtlCol="0">
            <a:spAutoFit/>
          </a:bodyPr>
          <a:lstStyle/>
          <a:p>
            <a:pPr>
              <a:spcAft>
                <a:spcPts val="600"/>
              </a:spcAft>
            </a:pPr>
            <a:r>
              <a:rPr lang="fr-FR" dirty="0"/>
              <a:t>Augmentation</a:t>
            </a:r>
          </a:p>
          <a:p>
            <a:pPr>
              <a:spcAft>
                <a:spcPts val="600"/>
              </a:spcAft>
            </a:pPr>
            <a:r>
              <a:rPr lang="fr-FR" dirty="0"/>
              <a:t>Diminution</a:t>
            </a:r>
          </a:p>
          <a:p>
            <a:pPr>
              <a:spcAft>
                <a:spcPts val="600"/>
              </a:spcAft>
            </a:pPr>
            <a:r>
              <a:rPr lang="fr-FR" dirty="0"/>
              <a:t>Incertain</a:t>
            </a:r>
          </a:p>
          <a:p>
            <a:pPr>
              <a:spcAft>
                <a:spcPts val="600"/>
              </a:spcAft>
            </a:pPr>
            <a:r>
              <a:rPr lang="fr-FR" dirty="0"/>
              <a:t>Absence de donnée</a:t>
            </a:r>
          </a:p>
        </p:txBody>
      </p:sp>
      <p:pic>
        <p:nvPicPr>
          <p:cNvPr id="9" name="Picture 8">
            <a:extLst>
              <a:ext uri="{FF2B5EF4-FFF2-40B4-BE49-F238E27FC236}">
                <a16:creationId xmlns:a16="http://schemas.microsoft.com/office/drawing/2014/main" id="{2B8FFFD5-8E1C-F047-9035-772E324FC23E}"/>
              </a:ext>
            </a:extLst>
          </p:cNvPr>
          <p:cNvPicPr>
            <a:picLocks noChangeAspect="1"/>
          </p:cNvPicPr>
          <p:nvPr/>
        </p:nvPicPr>
        <p:blipFill>
          <a:blip r:embed="rId3"/>
          <a:stretch>
            <a:fillRect/>
          </a:stretch>
        </p:blipFill>
        <p:spPr>
          <a:xfrm>
            <a:off x="3516505" y="5499100"/>
            <a:ext cx="698500" cy="1358900"/>
          </a:xfrm>
          <a:prstGeom prst="rect">
            <a:avLst/>
          </a:prstGeom>
        </p:spPr>
      </p:pic>
      <p:sp>
        <p:nvSpPr>
          <p:cNvPr id="10" name="TextBox 9">
            <a:extLst>
              <a:ext uri="{FF2B5EF4-FFF2-40B4-BE49-F238E27FC236}">
                <a16:creationId xmlns:a16="http://schemas.microsoft.com/office/drawing/2014/main" id="{6F914F13-95B3-9047-A7F9-473BE3985F9F}"/>
              </a:ext>
            </a:extLst>
          </p:cNvPr>
          <p:cNvSpPr txBox="1"/>
          <p:nvPr/>
        </p:nvSpPr>
        <p:spPr>
          <a:xfrm>
            <a:off x="4215005" y="5140189"/>
            <a:ext cx="3665299" cy="1682512"/>
          </a:xfrm>
          <a:prstGeom prst="rect">
            <a:avLst/>
          </a:prstGeom>
          <a:noFill/>
        </p:spPr>
        <p:txBody>
          <a:bodyPr wrap="none" rtlCol="0">
            <a:spAutoFit/>
          </a:bodyPr>
          <a:lstStyle/>
          <a:p>
            <a:pPr>
              <a:spcAft>
                <a:spcPts val="400"/>
              </a:spcAft>
            </a:pPr>
            <a:r>
              <a:rPr lang="fr-FR" b="1" dirty="0">
                <a:solidFill>
                  <a:srgbClr val="0070C0"/>
                </a:solidFill>
              </a:rPr>
              <a:t>Confiance en une cause anthropique</a:t>
            </a:r>
          </a:p>
          <a:p>
            <a:pPr>
              <a:spcAft>
                <a:spcPts val="400"/>
              </a:spcAft>
            </a:pPr>
            <a:r>
              <a:rPr lang="fr-FR" dirty="0"/>
              <a:t>Forte</a:t>
            </a:r>
          </a:p>
          <a:p>
            <a:pPr>
              <a:spcAft>
                <a:spcPts val="400"/>
              </a:spcAft>
            </a:pPr>
            <a:r>
              <a:rPr lang="fr-FR" dirty="0"/>
              <a:t>Moyenne</a:t>
            </a:r>
          </a:p>
          <a:p>
            <a:pPr>
              <a:spcAft>
                <a:spcPts val="400"/>
              </a:spcAft>
            </a:pPr>
            <a:r>
              <a:rPr lang="fr-FR" dirty="0"/>
              <a:t>Faible par absence d’accord</a:t>
            </a:r>
          </a:p>
          <a:p>
            <a:pPr>
              <a:spcAft>
                <a:spcPts val="400"/>
              </a:spcAft>
            </a:pPr>
            <a:r>
              <a:rPr lang="fr-FR" dirty="0"/>
              <a:t>Absence de données</a:t>
            </a:r>
          </a:p>
        </p:txBody>
      </p:sp>
      <p:pic>
        <p:nvPicPr>
          <p:cNvPr id="12" name="Picture 11">
            <a:extLst>
              <a:ext uri="{FF2B5EF4-FFF2-40B4-BE49-F238E27FC236}">
                <a16:creationId xmlns:a16="http://schemas.microsoft.com/office/drawing/2014/main" id="{8E86A4A0-7BEA-4E40-86C4-303CB02D6474}"/>
              </a:ext>
            </a:extLst>
          </p:cNvPr>
          <p:cNvPicPr>
            <a:picLocks noChangeAspect="1"/>
          </p:cNvPicPr>
          <p:nvPr/>
        </p:nvPicPr>
        <p:blipFill>
          <a:blip r:embed="rId4"/>
          <a:stretch>
            <a:fillRect/>
          </a:stretch>
        </p:blipFill>
        <p:spPr>
          <a:xfrm>
            <a:off x="211760" y="5265864"/>
            <a:ext cx="357790" cy="1431161"/>
          </a:xfrm>
          <a:prstGeom prst="rect">
            <a:avLst/>
          </a:prstGeom>
        </p:spPr>
      </p:pic>
    </p:spTree>
    <p:extLst>
      <p:ext uri="{BB962C8B-B14F-4D97-AF65-F5344CB8AC3E}">
        <p14:creationId xmlns:p14="http://schemas.microsoft.com/office/powerpoint/2010/main" val="3150932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r>
              <a:rPr lang="fr-FR" dirty="0"/>
              <a:t>Impact sur la biosphère</a:t>
            </a:r>
          </a:p>
        </p:txBody>
      </p:sp>
      <p:pic>
        <p:nvPicPr>
          <p:cNvPr id="3" name="Picture 2">
            <a:extLst>
              <a:ext uri="{FF2B5EF4-FFF2-40B4-BE49-F238E27FC236}">
                <a16:creationId xmlns:a16="http://schemas.microsoft.com/office/drawing/2014/main" id="{15A928BB-8082-294A-A509-C5B7C3ABFE0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807395"/>
            <a:ext cx="5048500" cy="2714017"/>
          </a:xfrm>
          <a:prstGeom prst="rect">
            <a:avLst/>
          </a:prstGeom>
        </p:spPr>
      </p:pic>
      <p:sp>
        <p:nvSpPr>
          <p:cNvPr id="12" name="TextBox 11">
            <a:extLst>
              <a:ext uri="{FF2B5EF4-FFF2-40B4-BE49-F238E27FC236}">
                <a16:creationId xmlns:a16="http://schemas.microsoft.com/office/drawing/2014/main" id="{6F5EA721-6E45-2D48-94EF-8D04619D9B90}"/>
              </a:ext>
            </a:extLst>
          </p:cNvPr>
          <p:cNvSpPr txBox="1"/>
          <p:nvPr/>
        </p:nvSpPr>
        <p:spPr>
          <a:xfrm>
            <a:off x="5233481" y="1233391"/>
            <a:ext cx="3761992" cy="646331"/>
          </a:xfrm>
          <a:prstGeom prst="rect">
            <a:avLst/>
          </a:prstGeom>
          <a:noFill/>
        </p:spPr>
        <p:txBody>
          <a:bodyPr wrap="none" rtlCol="0">
            <a:spAutoFit/>
          </a:bodyPr>
          <a:lstStyle/>
          <a:p>
            <a:r>
              <a:rPr lang="fr-FR" dirty="0">
                <a:solidFill>
                  <a:srgbClr val="FF0000"/>
                </a:solidFill>
              </a:rPr>
              <a:t>Date de floraison des Cerisiers à Kyoto</a:t>
            </a:r>
          </a:p>
          <a:p>
            <a:r>
              <a:rPr lang="fr-FR" b="1" dirty="0">
                <a:solidFill>
                  <a:srgbClr val="0070C0"/>
                </a:solidFill>
              </a:rPr>
              <a:t>__ </a:t>
            </a:r>
            <a:r>
              <a:rPr lang="fr-FR" dirty="0">
                <a:solidFill>
                  <a:srgbClr val="0070C0"/>
                </a:solidFill>
              </a:rPr>
              <a:t> Moyenne sur 20 ans</a:t>
            </a:r>
          </a:p>
        </p:txBody>
      </p:sp>
      <p:pic>
        <p:nvPicPr>
          <p:cNvPr id="16" name="Picture 15">
            <a:extLst>
              <a:ext uri="{FF2B5EF4-FFF2-40B4-BE49-F238E27FC236}">
                <a16:creationId xmlns:a16="http://schemas.microsoft.com/office/drawing/2014/main" id="{2596341F-A61E-0F47-8B80-77E5CFA74705}"/>
              </a:ext>
            </a:extLst>
          </p:cNvPr>
          <p:cNvPicPr>
            <a:picLocks noChangeAspect="1"/>
          </p:cNvPicPr>
          <p:nvPr/>
        </p:nvPicPr>
        <p:blipFill>
          <a:blip r:embed="rId3"/>
          <a:stretch>
            <a:fillRect/>
          </a:stretch>
        </p:blipFill>
        <p:spPr>
          <a:xfrm>
            <a:off x="4723606" y="4024414"/>
            <a:ext cx="4420394" cy="2833586"/>
          </a:xfrm>
          <a:prstGeom prst="rect">
            <a:avLst/>
          </a:prstGeom>
        </p:spPr>
      </p:pic>
      <p:sp>
        <p:nvSpPr>
          <p:cNvPr id="17" name="TextBox 16">
            <a:extLst>
              <a:ext uri="{FF2B5EF4-FFF2-40B4-BE49-F238E27FC236}">
                <a16:creationId xmlns:a16="http://schemas.microsoft.com/office/drawing/2014/main" id="{0415F846-9761-894D-813F-B0B79C93E76C}"/>
              </a:ext>
            </a:extLst>
          </p:cNvPr>
          <p:cNvSpPr txBox="1"/>
          <p:nvPr/>
        </p:nvSpPr>
        <p:spPr>
          <a:xfrm>
            <a:off x="0" y="4912469"/>
            <a:ext cx="4640093" cy="954107"/>
          </a:xfrm>
          <a:prstGeom prst="rect">
            <a:avLst/>
          </a:prstGeom>
          <a:noFill/>
        </p:spPr>
        <p:txBody>
          <a:bodyPr wrap="square" rtlCol="0">
            <a:spAutoFit/>
          </a:bodyPr>
          <a:lstStyle/>
          <a:p>
            <a:r>
              <a:rPr lang="fr-FR" sz="2000" dirty="0"/>
              <a:t>Date de vendange des vignobles français</a:t>
            </a:r>
          </a:p>
          <a:p>
            <a:r>
              <a:rPr lang="fr-FR" dirty="0"/>
              <a:t>(valeur moyenne sur la décennie précédent la date indiquée)</a:t>
            </a:r>
          </a:p>
        </p:txBody>
      </p:sp>
    </p:spTree>
    <p:extLst>
      <p:ext uri="{BB962C8B-B14F-4D97-AF65-F5344CB8AC3E}">
        <p14:creationId xmlns:p14="http://schemas.microsoft.com/office/powerpoint/2010/main" val="1868962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a:extLst>
              <a:ext uri="{FF2B5EF4-FFF2-40B4-BE49-F238E27FC236}">
                <a16:creationId xmlns:a16="http://schemas.microsoft.com/office/drawing/2014/main" id="{C27D2EF5-F2D4-E245-B8D5-F0B3F2A51787}"/>
              </a:ext>
            </a:extLst>
          </p:cNvPr>
          <p:cNvSpPr>
            <a:spLocks noGrp="1" noChangeArrowheads="1"/>
          </p:cNvSpPr>
          <p:nvPr>
            <p:ph type="title"/>
          </p:nvPr>
        </p:nvSpPr>
        <p:spPr/>
        <p:txBody>
          <a:bodyPr>
            <a:normAutofit/>
          </a:bodyPr>
          <a:lstStyle/>
          <a:p>
            <a:pPr eaLnBrk="1" hangingPunct="1"/>
            <a:r>
              <a:rPr lang="fr-FR" altLang="fr-FR" dirty="0"/>
              <a:t>Projections pour le futur</a:t>
            </a:r>
          </a:p>
        </p:txBody>
      </p:sp>
      <p:sp>
        <p:nvSpPr>
          <p:cNvPr id="21" name="TextBox 6">
            <a:extLst>
              <a:ext uri="{FF2B5EF4-FFF2-40B4-BE49-F238E27FC236}">
                <a16:creationId xmlns:a16="http://schemas.microsoft.com/office/drawing/2014/main" id="{B1528691-2F40-9C41-A859-BCA99E7D932D}"/>
              </a:ext>
            </a:extLst>
          </p:cNvPr>
          <p:cNvSpPr>
            <a:spLocks/>
          </p:cNvSpPr>
          <p:nvPr/>
        </p:nvSpPr>
        <p:spPr bwMode="auto">
          <a:xfrm>
            <a:off x="81216" y="993725"/>
            <a:ext cx="9062784" cy="400110"/>
          </a:xfrm>
          <a:prstGeom prst="rect">
            <a:avLst/>
          </a:prstGeom>
          <a:solidFill>
            <a:schemeClr val="bg1">
              <a:lumMod val="95000"/>
            </a:schemeClr>
          </a:solidFill>
        </p:spPr>
        <p:txBody>
          <a:bodyPr wrap="square" rtlCol="0">
            <a:spAutoFit/>
          </a:bodyPr>
          <a:lstStyle/>
          <a:p>
            <a:pPr>
              <a:defRPr/>
            </a:pPr>
            <a:r>
              <a:rPr lang="fr-FR" sz="2000" dirty="0"/>
              <a:t>Les émissions à venir entraînent un réchauffement supplémentaire</a:t>
            </a:r>
          </a:p>
        </p:txBody>
      </p:sp>
      <p:pic>
        <p:nvPicPr>
          <p:cNvPr id="3" name="Picture 2">
            <a:extLst>
              <a:ext uri="{FF2B5EF4-FFF2-40B4-BE49-F238E27FC236}">
                <a16:creationId xmlns:a16="http://schemas.microsoft.com/office/drawing/2014/main" id="{2BC889E4-3F68-3842-8062-3CDB6003F951}"/>
              </a:ext>
            </a:extLst>
          </p:cNvPr>
          <p:cNvPicPr>
            <a:picLocks noChangeAspect="1"/>
          </p:cNvPicPr>
          <p:nvPr/>
        </p:nvPicPr>
        <p:blipFill>
          <a:blip r:embed="rId3"/>
          <a:stretch>
            <a:fillRect/>
          </a:stretch>
        </p:blipFill>
        <p:spPr>
          <a:xfrm>
            <a:off x="331805" y="2086219"/>
            <a:ext cx="6708328" cy="2810246"/>
          </a:xfrm>
          <a:prstGeom prst="rect">
            <a:avLst/>
          </a:prstGeom>
        </p:spPr>
      </p:pic>
      <p:sp>
        <p:nvSpPr>
          <p:cNvPr id="22" name="TextBox 16">
            <a:extLst>
              <a:ext uri="{FF2B5EF4-FFF2-40B4-BE49-F238E27FC236}">
                <a16:creationId xmlns:a16="http://schemas.microsoft.com/office/drawing/2014/main" id="{920C1E2E-852C-B145-BFDB-C59F01CFC221}"/>
              </a:ext>
            </a:extLst>
          </p:cNvPr>
          <p:cNvSpPr>
            <a:spLocks/>
          </p:cNvSpPr>
          <p:nvPr/>
        </p:nvSpPr>
        <p:spPr bwMode="auto">
          <a:xfrm>
            <a:off x="6811584" y="1867821"/>
            <a:ext cx="2096248" cy="738664"/>
          </a:xfrm>
          <a:prstGeom prst="rect">
            <a:avLst/>
          </a:prstGeom>
          <a:solidFill>
            <a:schemeClr val="bg1"/>
          </a:solidFill>
        </p:spPr>
        <p:txBody>
          <a:bodyPr wrap="square" rtlCol="0">
            <a:spAutoFit/>
          </a:bodyPr>
          <a:lstStyle/>
          <a:p>
            <a:pPr>
              <a:defRPr/>
            </a:pPr>
            <a:r>
              <a:rPr lang="en-US" dirty="0"/>
              <a:t>Emissions de CO</a:t>
            </a:r>
            <a:r>
              <a:rPr lang="en-US" baseline="-25000" dirty="0"/>
              <a:t>2</a:t>
            </a:r>
          </a:p>
          <a:p>
            <a:pPr>
              <a:defRPr/>
            </a:pPr>
            <a:endParaRPr lang="en-US" baseline="-25000" dirty="0"/>
          </a:p>
          <a:p>
            <a:pPr>
              <a:defRPr/>
            </a:pPr>
            <a:r>
              <a:rPr lang="en-US" sz="1200" dirty="0"/>
              <a:t> </a:t>
            </a:r>
            <a:r>
              <a:rPr lang="fr-FR" sz="1200" b="1" dirty="0">
                <a:solidFill>
                  <a:srgbClr val="A52324"/>
                </a:solidFill>
              </a:rPr>
              <a:t>Très élevées</a:t>
            </a:r>
            <a:endParaRPr lang="fr-FR" sz="1050" dirty="0"/>
          </a:p>
        </p:txBody>
      </p:sp>
      <p:sp>
        <p:nvSpPr>
          <p:cNvPr id="23" name="TextBox 18">
            <a:extLst>
              <a:ext uri="{FF2B5EF4-FFF2-40B4-BE49-F238E27FC236}">
                <a16:creationId xmlns:a16="http://schemas.microsoft.com/office/drawing/2014/main" id="{96DB1267-9F65-804F-BFBB-6574C308E025}"/>
              </a:ext>
            </a:extLst>
          </p:cNvPr>
          <p:cNvSpPr>
            <a:spLocks/>
          </p:cNvSpPr>
          <p:nvPr/>
        </p:nvSpPr>
        <p:spPr bwMode="auto">
          <a:xfrm>
            <a:off x="6811584" y="2606485"/>
            <a:ext cx="1813560" cy="276999"/>
          </a:xfrm>
          <a:prstGeom prst="rect">
            <a:avLst/>
          </a:prstGeom>
          <a:solidFill>
            <a:schemeClr val="bg1"/>
          </a:solidFill>
        </p:spPr>
        <p:txBody>
          <a:bodyPr wrap="square" rtlCol="0">
            <a:spAutoFit/>
          </a:bodyPr>
          <a:lstStyle/>
          <a:p>
            <a:pPr>
              <a:defRPr/>
            </a:pPr>
            <a:r>
              <a:rPr lang="en-US" sz="1200" b="1" dirty="0" err="1">
                <a:solidFill>
                  <a:srgbClr val="E52929"/>
                </a:solidFill>
              </a:rPr>
              <a:t>Elevées</a:t>
            </a:r>
            <a:endParaRPr lang="fr-FR" sz="1050" dirty="0"/>
          </a:p>
        </p:txBody>
      </p:sp>
      <p:sp>
        <p:nvSpPr>
          <p:cNvPr id="24" name="TextBox 19">
            <a:extLst>
              <a:ext uri="{FF2B5EF4-FFF2-40B4-BE49-F238E27FC236}">
                <a16:creationId xmlns:a16="http://schemas.microsoft.com/office/drawing/2014/main" id="{4351C86A-F674-E846-8C60-68E93C6183E6}"/>
              </a:ext>
            </a:extLst>
          </p:cNvPr>
          <p:cNvSpPr>
            <a:spLocks/>
          </p:cNvSpPr>
          <p:nvPr/>
        </p:nvSpPr>
        <p:spPr bwMode="auto">
          <a:xfrm>
            <a:off x="6811584" y="2968862"/>
            <a:ext cx="1798320" cy="276999"/>
          </a:xfrm>
          <a:prstGeom prst="rect">
            <a:avLst/>
          </a:prstGeom>
          <a:solidFill>
            <a:schemeClr val="bg1"/>
          </a:solidFill>
        </p:spPr>
        <p:txBody>
          <a:bodyPr wrap="square" rtlCol="0">
            <a:spAutoFit/>
          </a:bodyPr>
          <a:lstStyle/>
          <a:p>
            <a:pPr>
              <a:defRPr/>
            </a:pPr>
            <a:r>
              <a:rPr lang="fr-FR" sz="1200" b="1" dirty="0">
                <a:solidFill>
                  <a:srgbClr val="F8A03A"/>
                </a:solidFill>
              </a:rPr>
              <a:t>intermédiaires</a:t>
            </a:r>
            <a:endParaRPr dirty="0"/>
          </a:p>
        </p:txBody>
      </p:sp>
      <p:sp>
        <p:nvSpPr>
          <p:cNvPr id="36" name="TextBox 21">
            <a:extLst>
              <a:ext uri="{FF2B5EF4-FFF2-40B4-BE49-F238E27FC236}">
                <a16:creationId xmlns:a16="http://schemas.microsoft.com/office/drawing/2014/main" id="{A55812CA-3321-764A-B4DD-F3E3A7599B77}"/>
              </a:ext>
            </a:extLst>
          </p:cNvPr>
          <p:cNvSpPr>
            <a:spLocks/>
          </p:cNvSpPr>
          <p:nvPr/>
        </p:nvSpPr>
        <p:spPr bwMode="auto">
          <a:xfrm>
            <a:off x="6811584" y="3317965"/>
            <a:ext cx="1813560" cy="276999"/>
          </a:xfrm>
          <a:prstGeom prst="rect">
            <a:avLst/>
          </a:prstGeom>
          <a:solidFill>
            <a:schemeClr val="bg1"/>
          </a:solidFill>
        </p:spPr>
        <p:txBody>
          <a:bodyPr wrap="square" rtlCol="0">
            <a:spAutoFit/>
          </a:bodyPr>
          <a:lstStyle/>
          <a:p>
            <a:pPr>
              <a:defRPr/>
            </a:pPr>
            <a:r>
              <a:rPr lang="en-US" sz="1200" b="1" dirty="0">
                <a:solidFill>
                  <a:srgbClr val="224C78"/>
                </a:solidFill>
              </a:rPr>
              <a:t>Basses</a:t>
            </a:r>
            <a:endParaRPr lang="fr-FR" sz="1050" dirty="0"/>
          </a:p>
        </p:txBody>
      </p:sp>
      <p:sp>
        <p:nvSpPr>
          <p:cNvPr id="37" name="TextBox 23">
            <a:extLst>
              <a:ext uri="{FF2B5EF4-FFF2-40B4-BE49-F238E27FC236}">
                <a16:creationId xmlns:a16="http://schemas.microsoft.com/office/drawing/2014/main" id="{697AAA70-93D3-DD40-B74C-506BB4556A38}"/>
              </a:ext>
            </a:extLst>
          </p:cNvPr>
          <p:cNvSpPr>
            <a:spLocks/>
          </p:cNvSpPr>
          <p:nvPr/>
        </p:nvSpPr>
        <p:spPr bwMode="auto">
          <a:xfrm>
            <a:off x="6811584" y="3605542"/>
            <a:ext cx="1813560" cy="276999"/>
          </a:xfrm>
          <a:prstGeom prst="rect">
            <a:avLst/>
          </a:prstGeom>
          <a:solidFill>
            <a:schemeClr val="bg1"/>
          </a:solidFill>
        </p:spPr>
        <p:txBody>
          <a:bodyPr wrap="square" rtlCol="0">
            <a:spAutoFit/>
          </a:bodyPr>
          <a:lstStyle/>
          <a:p>
            <a:pPr>
              <a:defRPr/>
            </a:pPr>
            <a:r>
              <a:rPr lang="fr-FR" sz="1200" b="1" dirty="0">
                <a:solidFill>
                  <a:srgbClr val="32BAD9"/>
                </a:solidFill>
              </a:rPr>
              <a:t>Très basses</a:t>
            </a:r>
            <a:endParaRPr lang="fr-FR" sz="1050" dirty="0"/>
          </a:p>
        </p:txBody>
      </p:sp>
      <p:grpSp>
        <p:nvGrpSpPr>
          <p:cNvPr id="4" name="Group 3">
            <a:extLst>
              <a:ext uri="{FF2B5EF4-FFF2-40B4-BE49-F238E27FC236}">
                <a16:creationId xmlns:a16="http://schemas.microsoft.com/office/drawing/2014/main" id="{B7945BC4-E202-5849-895D-AED04724941B}"/>
              </a:ext>
            </a:extLst>
          </p:cNvPr>
          <p:cNvGrpSpPr/>
          <p:nvPr/>
        </p:nvGrpSpPr>
        <p:grpSpPr>
          <a:xfrm>
            <a:off x="3793652" y="4133900"/>
            <a:ext cx="994390" cy="461665"/>
            <a:chOff x="3594549" y="5245235"/>
            <a:chExt cx="994390" cy="461665"/>
          </a:xfrm>
        </p:grpSpPr>
        <p:sp>
          <p:nvSpPr>
            <p:cNvPr id="16" name="Rectangle 3">
              <a:extLst>
                <a:ext uri="{FF2B5EF4-FFF2-40B4-BE49-F238E27FC236}">
                  <a16:creationId xmlns:a16="http://schemas.microsoft.com/office/drawing/2014/main" id="{81B25E30-5C09-914D-A431-BEB8D857E2BC}"/>
                </a:ext>
              </a:extLst>
            </p:cNvPr>
            <p:cNvSpPr/>
            <p:nvPr/>
          </p:nvSpPr>
          <p:spPr bwMode="auto">
            <a:xfrm>
              <a:off x="3594549" y="5279315"/>
              <a:ext cx="800100" cy="393506"/>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fr-FR"/>
            </a:p>
          </p:txBody>
        </p:sp>
        <p:sp>
          <p:nvSpPr>
            <p:cNvPr id="19" name="TextBox 8">
              <a:extLst>
                <a:ext uri="{FF2B5EF4-FFF2-40B4-BE49-F238E27FC236}">
                  <a16:creationId xmlns:a16="http://schemas.microsoft.com/office/drawing/2014/main" id="{34189FC2-A7D9-EC4B-8D42-7E1C0DFF708C}"/>
                </a:ext>
              </a:extLst>
            </p:cNvPr>
            <p:cNvSpPr>
              <a:spLocks/>
            </p:cNvSpPr>
            <p:nvPr/>
          </p:nvSpPr>
          <p:spPr bwMode="auto">
            <a:xfrm>
              <a:off x="3685969" y="5245235"/>
              <a:ext cx="902970" cy="461665"/>
            </a:xfrm>
            <a:prstGeom prst="rect">
              <a:avLst/>
            </a:prstGeom>
            <a:noFill/>
          </p:spPr>
          <p:txBody>
            <a:bodyPr wrap="square" rtlCol="0">
              <a:spAutoFit/>
            </a:bodyPr>
            <a:lstStyle/>
            <a:p>
              <a:pPr>
                <a:defRPr/>
              </a:pPr>
              <a:r>
                <a:rPr lang="en-US" sz="1200" dirty="0">
                  <a:solidFill>
                    <a:schemeClr val="bg1"/>
                  </a:solidFill>
                </a:rPr>
                <a:t>Court</a:t>
              </a:r>
            </a:p>
            <a:p>
              <a:pPr>
                <a:defRPr/>
              </a:pPr>
              <a:r>
                <a:rPr lang="en-US" sz="1200" dirty="0" err="1">
                  <a:solidFill>
                    <a:schemeClr val="bg1"/>
                  </a:solidFill>
                </a:rPr>
                <a:t>terme</a:t>
              </a:r>
              <a:endParaRPr lang="fr-FR" sz="1200" dirty="0">
                <a:solidFill>
                  <a:schemeClr val="bg1"/>
                </a:solidFill>
              </a:endParaRPr>
            </a:p>
          </p:txBody>
        </p:sp>
      </p:grpSp>
      <p:sp>
        <p:nvSpPr>
          <p:cNvPr id="5" name="TextBox 4">
            <a:extLst>
              <a:ext uri="{FF2B5EF4-FFF2-40B4-BE49-F238E27FC236}">
                <a16:creationId xmlns:a16="http://schemas.microsoft.com/office/drawing/2014/main" id="{0B255331-D76E-2C47-88C3-B45629190885}"/>
              </a:ext>
            </a:extLst>
          </p:cNvPr>
          <p:cNvSpPr txBox="1"/>
          <p:nvPr/>
        </p:nvSpPr>
        <p:spPr>
          <a:xfrm>
            <a:off x="398206" y="5523271"/>
            <a:ext cx="7419147" cy="923330"/>
          </a:xfrm>
          <a:prstGeom prst="rect">
            <a:avLst/>
          </a:prstGeom>
          <a:noFill/>
        </p:spPr>
        <p:txBody>
          <a:bodyPr wrap="none" rtlCol="0">
            <a:spAutoFit/>
          </a:bodyPr>
          <a:lstStyle/>
          <a:p>
            <a:r>
              <a:rPr lang="fr-FR" dirty="0"/>
              <a:t>1.5 degrés sera dépassé avant 2040</a:t>
            </a:r>
          </a:p>
          <a:p>
            <a:r>
              <a:rPr lang="fr-FR" dirty="0"/>
              <a:t>Possibilité de repasser dessous avec des efforts très importants et rapides</a:t>
            </a:r>
          </a:p>
          <a:p>
            <a:r>
              <a:rPr lang="fr-FR" dirty="0"/>
              <a:t>Le 2 degrés (fixé par les états lors des accords de Paris) est encore “possible”</a:t>
            </a:r>
          </a:p>
        </p:txBody>
      </p:sp>
    </p:spTree>
    <p:extLst>
      <p:ext uri="{BB962C8B-B14F-4D97-AF65-F5344CB8AC3E}">
        <p14:creationId xmlns:p14="http://schemas.microsoft.com/office/powerpoint/2010/main" val="3716101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a:extLst>
              <a:ext uri="{FF2B5EF4-FFF2-40B4-BE49-F238E27FC236}">
                <a16:creationId xmlns:a16="http://schemas.microsoft.com/office/drawing/2014/main" id="{C27D2EF5-F2D4-E245-B8D5-F0B3F2A51787}"/>
              </a:ext>
            </a:extLst>
          </p:cNvPr>
          <p:cNvSpPr>
            <a:spLocks noGrp="1" noChangeArrowheads="1"/>
          </p:cNvSpPr>
          <p:nvPr>
            <p:ph type="title"/>
          </p:nvPr>
        </p:nvSpPr>
        <p:spPr/>
        <p:txBody>
          <a:bodyPr>
            <a:normAutofit/>
          </a:bodyPr>
          <a:lstStyle/>
          <a:p>
            <a:pPr eaLnBrk="1" hangingPunct="1"/>
            <a:r>
              <a:rPr lang="fr-FR" altLang="fr-FR" dirty="0"/>
              <a:t>Variations spatiales</a:t>
            </a:r>
          </a:p>
        </p:txBody>
      </p:sp>
      <p:pic>
        <p:nvPicPr>
          <p:cNvPr id="25" name="Picture 1">
            <a:extLst>
              <a:ext uri="{FF2B5EF4-FFF2-40B4-BE49-F238E27FC236}">
                <a16:creationId xmlns:a16="http://schemas.microsoft.com/office/drawing/2014/main" id="{796AC9EE-9B78-C740-9985-1F86F58FD2A2}"/>
              </a:ext>
            </a:extLst>
          </p:cNvPr>
          <p:cNvPicPr>
            <a:picLocks noChangeAspect="1"/>
          </p:cNvPicPr>
          <p:nvPr/>
        </p:nvPicPr>
        <p:blipFill>
          <a:blip r:embed="rId3"/>
          <a:stretch/>
        </p:blipFill>
        <p:spPr bwMode="auto">
          <a:xfrm>
            <a:off x="134764" y="2997706"/>
            <a:ext cx="8870559" cy="2728724"/>
          </a:xfrm>
          <a:prstGeom prst="rect">
            <a:avLst/>
          </a:prstGeom>
        </p:spPr>
      </p:pic>
      <p:sp>
        <p:nvSpPr>
          <p:cNvPr id="26" name="TextBox 4">
            <a:extLst>
              <a:ext uri="{FF2B5EF4-FFF2-40B4-BE49-F238E27FC236}">
                <a16:creationId xmlns:a16="http://schemas.microsoft.com/office/drawing/2014/main" id="{73538AEF-1B62-A64B-BA19-98A6B62C38EB}"/>
              </a:ext>
            </a:extLst>
          </p:cNvPr>
          <p:cNvSpPr>
            <a:spLocks/>
          </p:cNvSpPr>
          <p:nvPr/>
        </p:nvSpPr>
        <p:spPr bwMode="auto">
          <a:xfrm>
            <a:off x="4013781" y="2868930"/>
            <a:ext cx="1710347" cy="369332"/>
          </a:xfrm>
          <a:prstGeom prst="rect">
            <a:avLst/>
          </a:prstGeom>
          <a:noFill/>
        </p:spPr>
        <p:txBody>
          <a:bodyPr wrap="square" rtlCol="0">
            <a:spAutoFit/>
          </a:bodyPr>
          <a:lstStyle/>
          <a:p>
            <a:pPr>
              <a:defRPr/>
            </a:pPr>
            <a:r>
              <a:rPr lang="en-US" dirty="0"/>
              <a:t>… pour 2°C</a:t>
            </a:r>
            <a:endParaRPr lang="fr-FR" dirty="0"/>
          </a:p>
        </p:txBody>
      </p:sp>
      <p:sp>
        <p:nvSpPr>
          <p:cNvPr id="27" name="TextBox 5">
            <a:extLst>
              <a:ext uri="{FF2B5EF4-FFF2-40B4-BE49-F238E27FC236}">
                <a16:creationId xmlns:a16="http://schemas.microsoft.com/office/drawing/2014/main" id="{EC025D60-1E4A-F540-9916-065D425C9F95}"/>
              </a:ext>
            </a:extLst>
          </p:cNvPr>
          <p:cNvSpPr>
            <a:spLocks/>
          </p:cNvSpPr>
          <p:nvPr/>
        </p:nvSpPr>
        <p:spPr bwMode="auto">
          <a:xfrm>
            <a:off x="6932242" y="2876550"/>
            <a:ext cx="1510718" cy="369332"/>
          </a:xfrm>
          <a:prstGeom prst="rect">
            <a:avLst/>
          </a:prstGeom>
          <a:noFill/>
        </p:spPr>
        <p:txBody>
          <a:bodyPr wrap="square" rtlCol="0">
            <a:spAutoFit/>
          </a:bodyPr>
          <a:lstStyle/>
          <a:p>
            <a:pPr>
              <a:defRPr/>
            </a:pPr>
            <a:r>
              <a:rPr lang="en-US" dirty="0"/>
              <a:t>… pour 4°C</a:t>
            </a:r>
            <a:endParaRPr lang="fr-FR" dirty="0"/>
          </a:p>
        </p:txBody>
      </p:sp>
      <p:sp>
        <p:nvSpPr>
          <p:cNvPr id="28" name="TextBox 6">
            <a:extLst>
              <a:ext uri="{FF2B5EF4-FFF2-40B4-BE49-F238E27FC236}">
                <a16:creationId xmlns:a16="http://schemas.microsoft.com/office/drawing/2014/main" id="{B0785B51-2EA3-CB49-B2F6-7782E6D094A8}"/>
              </a:ext>
            </a:extLst>
          </p:cNvPr>
          <p:cNvSpPr>
            <a:spLocks/>
          </p:cNvSpPr>
          <p:nvPr/>
        </p:nvSpPr>
        <p:spPr bwMode="auto">
          <a:xfrm>
            <a:off x="1095322" y="2876550"/>
            <a:ext cx="1710343" cy="369332"/>
          </a:xfrm>
          <a:prstGeom prst="rect">
            <a:avLst/>
          </a:prstGeom>
          <a:noFill/>
        </p:spPr>
        <p:txBody>
          <a:bodyPr wrap="square" rtlCol="0">
            <a:spAutoFit/>
          </a:bodyPr>
          <a:lstStyle/>
          <a:p>
            <a:pPr>
              <a:defRPr/>
            </a:pPr>
            <a:r>
              <a:rPr lang="en-US" dirty="0"/>
              <a:t>… pour 1.5°C</a:t>
            </a:r>
            <a:endParaRPr lang="fr-FR" dirty="0"/>
          </a:p>
        </p:txBody>
      </p:sp>
      <p:sp>
        <p:nvSpPr>
          <p:cNvPr id="29" name="TextBox 7">
            <a:extLst>
              <a:ext uri="{FF2B5EF4-FFF2-40B4-BE49-F238E27FC236}">
                <a16:creationId xmlns:a16="http://schemas.microsoft.com/office/drawing/2014/main" id="{16CC7F88-6292-3A43-A2E2-2EAD335AD271}"/>
              </a:ext>
            </a:extLst>
          </p:cNvPr>
          <p:cNvSpPr>
            <a:spLocks/>
          </p:cNvSpPr>
          <p:nvPr/>
        </p:nvSpPr>
        <p:spPr bwMode="auto">
          <a:xfrm>
            <a:off x="-1957" y="5831119"/>
            <a:ext cx="9144000" cy="830997"/>
          </a:xfrm>
          <a:prstGeom prst="rect">
            <a:avLst/>
          </a:prstGeom>
          <a:solidFill>
            <a:schemeClr val="bg1">
              <a:lumMod val="95000"/>
            </a:schemeClr>
          </a:solidFill>
        </p:spPr>
        <p:txBody>
          <a:bodyPr wrap="square" rtlCol="0">
            <a:spAutoFit/>
          </a:bodyPr>
          <a:lstStyle/>
          <a:p>
            <a:pPr>
              <a:defRPr/>
            </a:pPr>
            <a:r>
              <a:rPr lang="fr-FR" sz="2400" dirty="0"/>
              <a:t>Pour chaque fraction de réchauffement planétaire supplémentaire, les changements sont amplifiés</a:t>
            </a:r>
            <a:endParaRPr lang="fr-FR" dirty="0"/>
          </a:p>
        </p:txBody>
      </p:sp>
      <p:sp>
        <p:nvSpPr>
          <p:cNvPr id="30" name="TextBox 8">
            <a:extLst>
              <a:ext uri="{FF2B5EF4-FFF2-40B4-BE49-F238E27FC236}">
                <a16:creationId xmlns:a16="http://schemas.microsoft.com/office/drawing/2014/main" id="{4BC0DB47-B058-7943-AB05-A748A39445B5}"/>
              </a:ext>
            </a:extLst>
          </p:cNvPr>
          <p:cNvSpPr>
            <a:spLocks/>
          </p:cNvSpPr>
          <p:nvPr/>
        </p:nvSpPr>
        <p:spPr bwMode="auto">
          <a:xfrm>
            <a:off x="62865" y="2409777"/>
            <a:ext cx="3068975" cy="400110"/>
          </a:xfrm>
          <a:prstGeom prst="rect">
            <a:avLst/>
          </a:prstGeom>
          <a:noFill/>
        </p:spPr>
        <p:txBody>
          <a:bodyPr wrap="square" rtlCol="0">
            <a:spAutoFit/>
          </a:bodyPr>
          <a:lstStyle/>
          <a:p>
            <a:pPr>
              <a:defRPr/>
            </a:pPr>
            <a:r>
              <a:rPr lang="fr-FR" sz="2000" dirty="0"/>
              <a:t>Changements simulés …</a:t>
            </a:r>
          </a:p>
        </p:txBody>
      </p:sp>
      <p:sp>
        <p:nvSpPr>
          <p:cNvPr id="31" name="ZoneTexte 2">
            <a:extLst>
              <a:ext uri="{FF2B5EF4-FFF2-40B4-BE49-F238E27FC236}">
                <a16:creationId xmlns:a16="http://schemas.microsoft.com/office/drawing/2014/main" id="{9D22CAE5-E7D2-DD46-9B30-63DD3CAA176D}"/>
              </a:ext>
            </a:extLst>
          </p:cNvPr>
          <p:cNvSpPr txBox="1"/>
          <p:nvPr/>
        </p:nvSpPr>
        <p:spPr bwMode="auto">
          <a:xfrm>
            <a:off x="5076057" y="5543654"/>
            <a:ext cx="798617" cy="261610"/>
          </a:xfrm>
          <a:prstGeom prst="rect">
            <a:avLst/>
          </a:prstGeom>
          <a:solidFill>
            <a:schemeClr val="bg1"/>
          </a:solidFill>
        </p:spPr>
        <p:txBody>
          <a:bodyPr wrap="none" rtlCol="0">
            <a:spAutoFit/>
          </a:bodyPr>
          <a:lstStyle/>
          <a:p>
            <a:r>
              <a:rPr lang="fr-FR" sz="1100" dirty="0">
                <a:solidFill>
                  <a:schemeClr val="bg1">
                    <a:lumMod val="75000"/>
                  </a:schemeClr>
                </a:solidFill>
              </a:rPr>
              <a:t>plus chaud</a:t>
            </a:r>
          </a:p>
        </p:txBody>
      </p:sp>
      <p:sp>
        <p:nvSpPr>
          <p:cNvPr id="32" name="ZoneTexte 9">
            <a:extLst>
              <a:ext uri="{FF2B5EF4-FFF2-40B4-BE49-F238E27FC236}">
                <a16:creationId xmlns:a16="http://schemas.microsoft.com/office/drawing/2014/main" id="{4C968AF2-F7B3-9245-902F-A29D0D2628C2}"/>
              </a:ext>
            </a:extLst>
          </p:cNvPr>
          <p:cNvSpPr txBox="1"/>
          <p:nvPr/>
        </p:nvSpPr>
        <p:spPr bwMode="auto">
          <a:xfrm>
            <a:off x="3825393" y="5373432"/>
            <a:ext cx="1140056" cy="261610"/>
          </a:xfrm>
          <a:prstGeom prst="rect">
            <a:avLst/>
          </a:prstGeom>
          <a:solidFill>
            <a:schemeClr val="bg1"/>
          </a:solidFill>
        </p:spPr>
        <p:txBody>
          <a:bodyPr wrap="none" rtlCol="0">
            <a:spAutoFit/>
          </a:bodyPr>
          <a:lstStyle/>
          <a:p>
            <a:r>
              <a:rPr lang="fr-FR" sz="1100" dirty="0">
                <a:solidFill>
                  <a:schemeClr val="tx2"/>
                </a:solidFill>
              </a:rPr>
              <a:t>changement (°C)</a:t>
            </a:r>
          </a:p>
        </p:txBody>
      </p:sp>
      <p:sp>
        <p:nvSpPr>
          <p:cNvPr id="33" name="TextBox 7">
            <a:extLst>
              <a:ext uri="{FF2B5EF4-FFF2-40B4-BE49-F238E27FC236}">
                <a16:creationId xmlns:a16="http://schemas.microsoft.com/office/drawing/2014/main" id="{5AC5D640-9D40-7847-ACD5-BA35DAD3A2A7}"/>
              </a:ext>
            </a:extLst>
          </p:cNvPr>
          <p:cNvSpPr>
            <a:spLocks/>
          </p:cNvSpPr>
          <p:nvPr/>
        </p:nvSpPr>
        <p:spPr bwMode="auto">
          <a:xfrm>
            <a:off x="134763" y="1125097"/>
            <a:ext cx="8870559" cy="830997"/>
          </a:xfrm>
          <a:prstGeom prst="rect">
            <a:avLst/>
          </a:prstGeom>
          <a:solidFill>
            <a:schemeClr val="bg1">
              <a:lumMod val="95000"/>
            </a:schemeClr>
          </a:solidFill>
        </p:spPr>
        <p:txBody>
          <a:bodyPr wrap="square" rtlCol="0">
            <a:spAutoFit/>
          </a:bodyPr>
          <a:lstStyle/>
          <a:p>
            <a:pPr>
              <a:defRPr/>
            </a:pPr>
            <a:r>
              <a:rPr lang="fr-FR" sz="2400" dirty="0"/>
              <a:t>Le réchauffement n’est pas homogène : + fort sur les terres et sur les régions polaires</a:t>
            </a:r>
            <a:endParaRPr lang="fr-FR" dirty="0"/>
          </a:p>
        </p:txBody>
      </p:sp>
    </p:spTree>
    <p:extLst>
      <p:ext uri="{BB962C8B-B14F-4D97-AF65-F5344CB8AC3E}">
        <p14:creationId xmlns:p14="http://schemas.microsoft.com/office/powerpoint/2010/main" val="5495553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0AFC2-3898-4245-86A6-97CFE3FC9FB3}"/>
              </a:ext>
            </a:extLst>
          </p:cNvPr>
          <p:cNvSpPr>
            <a:spLocks noGrp="1"/>
          </p:cNvSpPr>
          <p:nvPr>
            <p:ph type="title"/>
          </p:nvPr>
        </p:nvSpPr>
        <p:spPr/>
        <p:txBody>
          <a:bodyPr/>
          <a:lstStyle/>
          <a:p>
            <a:r>
              <a:rPr lang="fr-FR" dirty="0"/>
              <a:t>Niveau des mers</a:t>
            </a:r>
          </a:p>
        </p:txBody>
      </p:sp>
      <p:pic>
        <p:nvPicPr>
          <p:cNvPr id="3" name="Picture 2" descr="Post-Glacial_Sea_Level.png">
            <a:extLst>
              <a:ext uri="{FF2B5EF4-FFF2-40B4-BE49-F238E27FC236}">
                <a16:creationId xmlns:a16="http://schemas.microsoft.com/office/drawing/2014/main" id="{B178F5B5-9021-2A4B-8516-1F2B6BC14DC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2835" y="1025912"/>
            <a:ext cx="2923731" cy="1995474"/>
          </a:xfrm>
          <a:prstGeom prst="rect">
            <a:avLst/>
          </a:prstGeom>
        </p:spPr>
      </p:pic>
      <p:sp>
        <p:nvSpPr>
          <p:cNvPr id="4" name="TextBox 3">
            <a:extLst>
              <a:ext uri="{FF2B5EF4-FFF2-40B4-BE49-F238E27FC236}">
                <a16:creationId xmlns:a16="http://schemas.microsoft.com/office/drawing/2014/main" id="{55B6ED78-AB65-9F44-8455-B5A388A95D82}"/>
              </a:ext>
            </a:extLst>
          </p:cNvPr>
          <p:cNvSpPr txBox="1"/>
          <p:nvPr/>
        </p:nvSpPr>
        <p:spPr>
          <a:xfrm>
            <a:off x="334537" y="3189249"/>
            <a:ext cx="1910972" cy="369332"/>
          </a:xfrm>
          <a:prstGeom prst="rect">
            <a:avLst/>
          </a:prstGeom>
          <a:noFill/>
        </p:spPr>
        <p:txBody>
          <a:bodyPr wrap="none" rtlCol="0">
            <a:spAutoFit/>
          </a:bodyPr>
          <a:lstStyle/>
          <a:p>
            <a:r>
              <a:rPr lang="fr-FR" dirty="0"/>
              <a:t>Passé (24 000 ans)</a:t>
            </a:r>
          </a:p>
        </p:txBody>
      </p:sp>
      <p:pic>
        <p:nvPicPr>
          <p:cNvPr id="6" name="Picture 5">
            <a:extLst>
              <a:ext uri="{FF2B5EF4-FFF2-40B4-BE49-F238E27FC236}">
                <a16:creationId xmlns:a16="http://schemas.microsoft.com/office/drawing/2014/main" id="{08598B99-C821-ED48-887A-36B6E9E74E7B}"/>
              </a:ext>
            </a:extLst>
          </p:cNvPr>
          <p:cNvPicPr>
            <a:picLocks noChangeAspect="1"/>
          </p:cNvPicPr>
          <p:nvPr/>
        </p:nvPicPr>
        <p:blipFill rotWithShape="1">
          <a:blip r:embed="rId3"/>
          <a:srcRect l="3108" t="10373" r="8836" b="7256"/>
          <a:stretch/>
        </p:blipFill>
        <p:spPr>
          <a:xfrm>
            <a:off x="3110153" y="1025912"/>
            <a:ext cx="3022038" cy="1828801"/>
          </a:xfrm>
          <a:prstGeom prst="rect">
            <a:avLst/>
          </a:prstGeom>
        </p:spPr>
      </p:pic>
      <p:sp>
        <p:nvSpPr>
          <p:cNvPr id="7" name="TextBox 6">
            <a:extLst>
              <a:ext uri="{FF2B5EF4-FFF2-40B4-BE49-F238E27FC236}">
                <a16:creationId xmlns:a16="http://schemas.microsoft.com/office/drawing/2014/main" id="{FA32BFBD-BDD7-DF44-9E19-0B649FB78917}"/>
              </a:ext>
            </a:extLst>
          </p:cNvPr>
          <p:cNvSpPr txBox="1"/>
          <p:nvPr/>
        </p:nvSpPr>
        <p:spPr>
          <a:xfrm>
            <a:off x="3888059" y="3189249"/>
            <a:ext cx="1700787" cy="369332"/>
          </a:xfrm>
          <a:prstGeom prst="rect">
            <a:avLst/>
          </a:prstGeom>
          <a:noFill/>
        </p:spPr>
        <p:txBody>
          <a:bodyPr wrap="none" rtlCol="0">
            <a:spAutoFit/>
          </a:bodyPr>
          <a:lstStyle/>
          <a:p>
            <a:r>
              <a:rPr lang="fr-FR" dirty="0"/>
              <a:t>Présent (30 ans)</a:t>
            </a:r>
          </a:p>
        </p:txBody>
      </p:sp>
      <p:pic>
        <p:nvPicPr>
          <p:cNvPr id="9" name="Picture 8">
            <a:extLst>
              <a:ext uri="{FF2B5EF4-FFF2-40B4-BE49-F238E27FC236}">
                <a16:creationId xmlns:a16="http://schemas.microsoft.com/office/drawing/2014/main" id="{EDAC1359-4B14-0043-97D2-D614FE132E29}"/>
              </a:ext>
            </a:extLst>
          </p:cNvPr>
          <p:cNvPicPr>
            <a:picLocks noChangeAspect="1"/>
          </p:cNvPicPr>
          <p:nvPr/>
        </p:nvPicPr>
        <p:blipFill>
          <a:blip r:embed="rId4"/>
          <a:stretch>
            <a:fillRect/>
          </a:stretch>
        </p:blipFill>
        <p:spPr>
          <a:xfrm>
            <a:off x="6198504" y="1195611"/>
            <a:ext cx="2945496" cy="1376604"/>
          </a:xfrm>
          <a:prstGeom prst="rect">
            <a:avLst/>
          </a:prstGeom>
        </p:spPr>
      </p:pic>
      <p:sp>
        <p:nvSpPr>
          <p:cNvPr id="10" name="TextBox 9">
            <a:extLst>
              <a:ext uri="{FF2B5EF4-FFF2-40B4-BE49-F238E27FC236}">
                <a16:creationId xmlns:a16="http://schemas.microsoft.com/office/drawing/2014/main" id="{5102E728-D59B-AC42-BCF3-21C68CDC6F83}"/>
              </a:ext>
            </a:extLst>
          </p:cNvPr>
          <p:cNvSpPr txBox="1"/>
          <p:nvPr/>
        </p:nvSpPr>
        <p:spPr>
          <a:xfrm>
            <a:off x="6910039" y="3189249"/>
            <a:ext cx="1611339" cy="369332"/>
          </a:xfrm>
          <a:prstGeom prst="rect">
            <a:avLst/>
          </a:prstGeom>
          <a:noFill/>
        </p:spPr>
        <p:txBody>
          <a:bodyPr wrap="none" rtlCol="0">
            <a:spAutoFit/>
          </a:bodyPr>
          <a:lstStyle/>
          <a:p>
            <a:r>
              <a:rPr lang="fr-FR" dirty="0"/>
              <a:t>Futur (100 ans)</a:t>
            </a:r>
          </a:p>
        </p:txBody>
      </p:sp>
      <p:sp>
        <p:nvSpPr>
          <p:cNvPr id="11" name="TextBox 10">
            <a:extLst>
              <a:ext uri="{FF2B5EF4-FFF2-40B4-BE49-F238E27FC236}">
                <a16:creationId xmlns:a16="http://schemas.microsoft.com/office/drawing/2014/main" id="{D805DCDE-348B-1C42-AFE1-177887ABCFCA}"/>
              </a:ext>
            </a:extLst>
          </p:cNvPr>
          <p:cNvSpPr txBox="1"/>
          <p:nvPr/>
        </p:nvSpPr>
        <p:spPr>
          <a:xfrm>
            <a:off x="0" y="4175615"/>
            <a:ext cx="9144000" cy="2585323"/>
          </a:xfrm>
          <a:prstGeom prst="rect">
            <a:avLst/>
          </a:prstGeom>
          <a:noFill/>
        </p:spPr>
        <p:txBody>
          <a:bodyPr wrap="square" rtlCol="0">
            <a:spAutoFit/>
          </a:bodyPr>
          <a:lstStyle/>
          <a:p>
            <a:r>
              <a:rPr lang="fr-FR" dirty="0"/>
              <a:t>L’élévation du niveau des mers est due à </a:t>
            </a:r>
          </a:p>
          <a:p>
            <a:r>
              <a:rPr lang="fr-FR" dirty="0"/>
              <a:t>• L’expansion thermique des océans</a:t>
            </a:r>
          </a:p>
          <a:p>
            <a:r>
              <a:rPr lang="fr-FR" dirty="0"/>
              <a:t>• La fonte des glaces</a:t>
            </a:r>
          </a:p>
          <a:p>
            <a:endParaRPr lang="fr-FR" dirty="0"/>
          </a:p>
          <a:p>
            <a:r>
              <a:rPr lang="fr-FR" dirty="0"/>
              <a:t>Même si on stabilise le climat, ces processus vont continuer durant les prochains siècles conduisant à une hausse continue du niveau des mers</a:t>
            </a:r>
          </a:p>
          <a:p>
            <a:endParaRPr lang="fr-FR" dirty="0"/>
          </a:p>
          <a:p>
            <a:r>
              <a:rPr lang="fr-FR" dirty="0"/>
              <a:t>Il y a de fortes incertitudes sur la dynamique des calottes glaciaire.  Une déstabilisation n’est pas exclue</a:t>
            </a:r>
          </a:p>
        </p:txBody>
      </p:sp>
    </p:spTree>
    <p:extLst>
      <p:ext uri="{BB962C8B-B14F-4D97-AF65-F5344CB8AC3E}">
        <p14:creationId xmlns:p14="http://schemas.microsoft.com/office/powerpoint/2010/main" val="3326363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CE000-8F05-5A4D-8F9D-8AA8CC25DF07}"/>
              </a:ext>
            </a:extLst>
          </p:cNvPr>
          <p:cNvSpPr>
            <a:spLocks noGrp="1"/>
          </p:cNvSpPr>
          <p:nvPr>
            <p:ph type="title"/>
          </p:nvPr>
        </p:nvSpPr>
        <p:spPr/>
        <p:txBody>
          <a:bodyPr/>
          <a:lstStyle/>
          <a:p>
            <a:r>
              <a:rPr lang="fr-FR" dirty="0"/>
              <a:t>Focus sur l’Europe</a:t>
            </a:r>
          </a:p>
        </p:txBody>
      </p:sp>
      <p:sp>
        <p:nvSpPr>
          <p:cNvPr id="3" name="Rectangle 2">
            <a:extLst>
              <a:ext uri="{FF2B5EF4-FFF2-40B4-BE49-F238E27FC236}">
                <a16:creationId xmlns:a16="http://schemas.microsoft.com/office/drawing/2014/main" id="{1992009D-E3A1-B340-AB45-2D4C5183A769}"/>
              </a:ext>
            </a:extLst>
          </p:cNvPr>
          <p:cNvSpPr/>
          <p:nvPr/>
        </p:nvSpPr>
        <p:spPr>
          <a:xfrm>
            <a:off x="0" y="671691"/>
            <a:ext cx="9144000" cy="6186309"/>
          </a:xfrm>
          <a:prstGeom prst="rect">
            <a:avLst/>
          </a:prstGeom>
        </p:spPr>
        <p:txBody>
          <a:bodyPr wrap="square">
            <a:spAutoFit/>
          </a:bodyPr>
          <a:lstStyle/>
          <a:p>
            <a:r>
              <a:rPr lang="fr-FR" sz="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fr-FR" sz="11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Extrait Fact </a:t>
            </a:r>
            <a:r>
              <a:rPr lang="fr-FR" sz="11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sheet</a:t>
            </a:r>
            <a:r>
              <a:rPr lang="fr-FR" sz="11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Europe</a:t>
            </a:r>
            <a:endParaRPr lang="fr-FR" sz="1100" b="1" dirty="0">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fr-FR" sz="1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Quels que soient les niveaux futurs de réchauffement climatique, les </a:t>
            </a:r>
            <a:r>
              <a:rPr lang="fr-FR" sz="1100"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températures augmenteront </a:t>
            </a:r>
            <a:r>
              <a:rPr lang="fr-FR" sz="1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dans toutes les régions européennes à un rythme</a:t>
            </a:r>
            <a:r>
              <a:rPr lang="fr-FR" sz="1100" dirty="0">
                <a:latin typeface="Calibri" panose="020F0502020204030204" pitchFamily="34" charset="0"/>
                <a:ea typeface="Times New Roman" panose="02020603050405020304" pitchFamily="18" charset="0"/>
                <a:cs typeface="Times New Roman" panose="02020603050405020304" pitchFamily="18" charset="0"/>
              </a:rPr>
              <a:t> </a:t>
            </a:r>
            <a:r>
              <a:rPr lang="fr-FR" sz="1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dépassant les changements de température moyenne mondiale, similaires aux observations passées.</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177800" indent="-171450"/>
            <a:r>
              <a:rPr lang="fr-FR" sz="1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La fréquence et l'intensité des </a:t>
            </a:r>
            <a:r>
              <a:rPr lang="fr-FR" sz="1100"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extrêmes de chaleur</a:t>
            </a:r>
            <a:r>
              <a:rPr lang="fr-FR" sz="1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y compris les vagues de chaleur marines, ont augmenté au cours des dernières décennies et devraient </a:t>
            </a:r>
            <a:r>
              <a:rPr lang="fr-FR" sz="1100"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continuer d'augmenter </a:t>
            </a:r>
            <a:r>
              <a:rPr lang="fr-FR" sz="1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quel que soit le scénario d'émissions de GES. Les seuils critiques pertinents pour les écosystèmes et les humains devraient être dépassés pour un réchauffement planétaire de 2 °C et plus.</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177800" indent="-171450"/>
            <a:r>
              <a:rPr lang="fr-FR" sz="1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La </a:t>
            </a:r>
            <a:r>
              <a:rPr lang="fr-FR" sz="11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fréquence des </a:t>
            </a:r>
            <a:r>
              <a:rPr lang="fr-FR" sz="1100"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vagues de froid et des jours de gel diminuera</a:t>
            </a:r>
            <a:r>
              <a:rPr lang="fr-FR" sz="110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fr-FR" sz="1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dans tous les scénarios d'émissions de gaz à effet de serre et à tous les horizons temporels, à l'instar des observations passées</a:t>
            </a:r>
          </a:p>
          <a:p>
            <a:pPr marL="177800" indent="-171450"/>
            <a:r>
              <a:rPr lang="fr-FR" sz="1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Les observations ont un schéma saisonnier et régional cohérent avec </a:t>
            </a:r>
            <a:r>
              <a:rPr lang="fr-FR" sz="1100"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l'augmentation prévue des précipitations en hiver en Europe du Nord</a:t>
            </a:r>
            <a:r>
              <a:rPr lang="fr-FR" sz="11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fr-FR" sz="1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Une</a:t>
            </a:r>
            <a:r>
              <a:rPr lang="fr-FR" sz="11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fr-FR" sz="1100"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diminution des précipitations est projetée en été en Méditerranée</a:t>
            </a:r>
            <a:r>
              <a:rPr lang="fr-FR" sz="1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s'étendant aux régions du nord. </a:t>
            </a:r>
            <a:r>
              <a:rPr lang="fr-FR" sz="110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Les </a:t>
            </a:r>
            <a:r>
              <a:rPr lang="fr-FR" sz="1100"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précipitations extrêmes et les inondations pluviales devraient augmenter</a:t>
            </a:r>
            <a:r>
              <a:rPr lang="fr-FR" sz="1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à des niveaux de réchauffement planétaire dépassant 1,5 °C dans toutes les régions, à l'exception de la Méditerranée. </a:t>
            </a:r>
          </a:p>
          <a:p>
            <a:pPr marL="177800" indent="-171450"/>
            <a:r>
              <a:rPr lang="fr-FR" sz="1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Quel que soit le niveau de réchauffement climatique, le </a:t>
            </a:r>
            <a:r>
              <a:rPr lang="fr-FR" sz="1100"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niveau relatif de la mer augmentera</a:t>
            </a:r>
            <a:r>
              <a:rPr lang="fr-FR" sz="110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fr-FR" sz="1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dans toutes les zones européennes à l'exception de la mer Baltique, à un rythme proche ou supérieur au niveau moyen mondial de la mer. Les changements devraient se poursuivre au-delà de 2100. Les événements extrêmes du niveau de la mer deviendront plus fréquents et plus intenses, entraînant davantage d'inondations côtières. Les </a:t>
            </a:r>
            <a:r>
              <a:rPr lang="fr-FR" sz="1100"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rivages le long des côtes sablonneuses reculeront </a:t>
            </a:r>
            <a:r>
              <a:rPr lang="fr-FR" sz="1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tout au long du 21e siècle.</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177800" indent="-171450"/>
            <a:r>
              <a:rPr lang="fr-FR" sz="1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De fortes </a:t>
            </a:r>
            <a:r>
              <a:rPr lang="fr-FR" sz="1100"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baisses des glaciers</a:t>
            </a:r>
            <a:r>
              <a:rPr lang="fr-FR" sz="1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du pergélisol, de l'étendue de la couverture neigeuse et de la </a:t>
            </a:r>
            <a:r>
              <a:rPr lang="fr-FR" sz="1100"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durée saisonnière de la neige </a:t>
            </a:r>
            <a:r>
              <a:rPr lang="fr-FR" sz="1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aux latitudes/altitudes élevées sont observées et se poursuivront dans un monde en réchauffement.</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177800" indent="-171450"/>
            <a:r>
              <a:rPr lang="fr-FR" sz="1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De multiples facteurs d'impact climatique ont déjà changé simultanément au cours des dernières décennies. Le nombre de changements de facteurs d'impact climatiques devrait augmenter avec l'augmentation du réchauffement climatique </a:t>
            </a:r>
          </a:p>
          <a:p>
            <a:r>
              <a:rPr lang="fr-FR" sz="1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r>
              <a:rPr lang="fr-FR" sz="11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Europe occidentale et centrale (WCE)</a:t>
            </a:r>
            <a:endParaRPr lang="fr-FR" sz="1100" b="1" dirty="0">
              <a:latin typeface="Calibri" panose="020F0502020204030204" pitchFamily="34" charset="0"/>
              <a:ea typeface="Calibri" panose="020F0502020204030204" pitchFamily="34" charset="0"/>
              <a:cs typeface="Times New Roman" panose="02020603050405020304" pitchFamily="18" charset="0"/>
            </a:endParaRPr>
          </a:p>
          <a:p>
            <a:pPr marL="139700" indent="-133350"/>
            <a:r>
              <a:rPr lang="fr-FR" sz="1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fr-FR" sz="1100"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Augmentation projetée des inondations </a:t>
            </a:r>
            <a:r>
              <a:rPr lang="fr-FR" sz="1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pluviales avec un réchauffement global de 1,5°C (degré de confiance moyen) et de 2°C et plus (degré de confiance élevé).</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139700" indent="-133350"/>
            <a:r>
              <a:rPr lang="fr-FR" sz="1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Tendance à la </a:t>
            </a:r>
            <a:r>
              <a:rPr lang="fr-FR" sz="1100"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hausse observée des crues des rivières </a:t>
            </a:r>
            <a:r>
              <a:rPr lang="fr-FR" sz="1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et augmentation prévue à 2°C et plus du réchauffement climatique (degré de confiance élevé).</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139700" indent="-133350"/>
            <a:r>
              <a:rPr lang="fr-FR" sz="1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fr-FR" sz="1100"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Augmentations</a:t>
            </a:r>
            <a:r>
              <a:rPr lang="fr-FR" sz="110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prévues </a:t>
            </a:r>
            <a:r>
              <a:rPr lang="fr-FR" sz="1100"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des sécheresses hydrologiques, agricoles et écologiques </a:t>
            </a:r>
            <a:r>
              <a:rPr lang="fr-FR" sz="1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à des niveaux de réchauffement au milieu du siècle de 2 °C ou plus, quel que soit le scénario d'émissions de GES (degré de confiance moyen).</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139700" indent="-133350"/>
            <a:r>
              <a:rPr lang="fr-FR" sz="1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r>
              <a:rPr lang="fr-FR" sz="11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Méditerranée (MED)</a:t>
            </a:r>
            <a:endParaRPr lang="fr-FR" sz="1100" b="1" dirty="0">
              <a:latin typeface="Calibri" panose="020F0502020204030204" pitchFamily="34" charset="0"/>
              <a:ea typeface="Calibri" panose="020F0502020204030204" pitchFamily="34" charset="0"/>
              <a:cs typeface="Times New Roman" panose="02020603050405020304" pitchFamily="18" charset="0"/>
            </a:endParaRPr>
          </a:p>
          <a:p>
            <a:pPr marL="92075" indent="-85725"/>
            <a:r>
              <a:rPr lang="fr-FR" sz="1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fr-FR" sz="11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Augmentation observée des sécheresses hydrologiques, agricoles et écologiques </a:t>
            </a:r>
            <a:r>
              <a:rPr lang="fr-FR" sz="1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(degré de confiance moyen), </a:t>
            </a:r>
            <a:r>
              <a:rPr lang="fr-FR" sz="1100"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augmentation prévue de l'aridité et des conditions météorologiques de feu</a:t>
            </a:r>
            <a:r>
              <a:rPr lang="fr-FR" sz="1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lors d'un réchauffement global de 2°C et plus (degré de confiance élevé).</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92075" indent="-85725"/>
            <a:r>
              <a:rPr lang="fr-FR" sz="1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fr-FR" sz="11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Combinaison prévue de changements climatiques </a:t>
            </a:r>
            <a:r>
              <a:rPr lang="fr-FR" sz="1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(réchauffement, températures extrêmes, augmentation des sécheresses et de l'aridité, diminution des précipitations, augmentation des incendies, niveaux moyens et extrêmes de la mer, diminution de la couverture neigeuse et diminution de la vitesse du vent) d'ici le milieu du siècle et à réchauffement global d'au moins 2°C et plus (degré de confiance élevé).</a:t>
            </a:r>
            <a:endParaRPr lang="fr-FR" sz="1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642001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Freeform 29"/>
          <p:cNvSpPr/>
          <p:nvPr/>
        </p:nvSpPr>
        <p:spPr bwMode="auto">
          <a:xfrm rot="21195244" flipH="1" flipV="1">
            <a:off x="-93780" y="379620"/>
            <a:ext cx="8139811" cy="949539"/>
          </a:xfrm>
          <a:custGeom>
            <a:avLst/>
            <a:gdLst>
              <a:gd name="connsiteX0" fmla="*/ 8027493 w 8139811"/>
              <a:gd name="connsiteY0" fmla="*/ 949539 h 949539"/>
              <a:gd name="connsiteX1" fmla="*/ 0 w 8139811"/>
              <a:gd name="connsiteY1" fmla="*/ 0 h 949539"/>
              <a:gd name="connsiteX2" fmla="*/ 8139811 w 8139811"/>
              <a:gd name="connsiteY2" fmla="*/ 0 h 949539"/>
            </a:gdLst>
            <a:ahLst/>
            <a:cxnLst>
              <a:cxn ang="0">
                <a:pos x="connsiteX0" y="connsiteY0"/>
              </a:cxn>
              <a:cxn ang="0">
                <a:pos x="connsiteX1" y="connsiteY1"/>
              </a:cxn>
              <a:cxn ang="0">
                <a:pos x="connsiteX2" y="connsiteY2"/>
              </a:cxn>
            </a:cxnLst>
            <a:rect l="l" t="t" r="r" b="b"/>
            <a:pathLst>
              <a:path w="8139811" h="949539" extrusionOk="0">
                <a:moveTo>
                  <a:pt x="8027493" y="949539"/>
                </a:moveTo>
                <a:lnTo>
                  <a:pt x="0" y="0"/>
                </a:lnTo>
                <a:lnTo>
                  <a:pt x="8139811" y="0"/>
                </a:lnTo>
                <a:close/>
              </a:path>
            </a:pathLst>
          </a:custGeom>
          <a:solidFill>
            <a:srgbClr val="5492CD"/>
          </a:soli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r>
              <a:rPr lang="en-US"/>
              <a:t> </a:t>
            </a:r>
            <a:endParaRPr/>
          </a:p>
        </p:txBody>
      </p:sp>
      <p:sp>
        <p:nvSpPr>
          <p:cNvPr id="5" name="Freeform 28"/>
          <p:cNvSpPr/>
          <p:nvPr/>
        </p:nvSpPr>
        <p:spPr bwMode="auto">
          <a:xfrm rot="21195244">
            <a:off x="495553" y="5483688"/>
            <a:ext cx="8743418" cy="1019952"/>
          </a:xfrm>
          <a:custGeom>
            <a:avLst/>
            <a:gdLst>
              <a:gd name="connsiteX0" fmla="*/ 8743418 w 8743418"/>
              <a:gd name="connsiteY0" fmla="*/ 0 h 1019952"/>
              <a:gd name="connsiteX1" fmla="*/ 8622772 w 8743418"/>
              <a:gd name="connsiteY1" fmla="*/ 1019952 h 1019952"/>
              <a:gd name="connsiteX2" fmla="*/ 0 w 8743418"/>
              <a:gd name="connsiteY2" fmla="*/ 0 h 1019952"/>
            </a:gdLst>
            <a:ahLst/>
            <a:cxnLst>
              <a:cxn ang="0">
                <a:pos x="connsiteX0" y="connsiteY0"/>
              </a:cxn>
              <a:cxn ang="0">
                <a:pos x="connsiteX1" y="connsiteY1"/>
              </a:cxn>
              <a:cxn ang="0">
                <a:pos x="connsiteX2" y="connsiteY2"/>
              </a:cxn>
            </a:cxnLst>
            <a:rect l="l" t="t" r="r" b="b"/>
            <a:pathLst>
              <a:path w="8743418" h="1019952" extrusionOk="0">
                <a:moveTo>
                  <a:pt x="8743418" y="0"/>
                </a:moveTo>
                <a:lnTo>
                  <a:pt x="8622772" y="1019952"/>
                </a:lnTo>
                <a:lnTo>
                  <a:pt x="0" y="0"/>
                </a:lnTo>
                <a:close/>
              </a:path>
            </a:pathLst>
          </a:custGeom>
          <a:solidFill>
            <a:srgbClr val="5492CD"/>
          </a:soli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r>
              <a:rPr lang="en-US"/>
              <a:t> </a:t>
            </a:r>
            <a:endParaRPr/>
          </a:p>
        </p:txBody>
      </p:sp>
      <p:pic>
        <p:nvPicPr>
          <p:cNvPr id="6" name="Picture Placeholder 4"/>
          <p:cNvPicPr>
            <a:picLocks noGrp="1" noChangeAspect="1"/>
          </p:cNvPicPr>
          <p:nvPr>
            <p:ph type="pic" sz="quarter" idx="13"/>
          </p:nvPr>
        </p:nvPicPr>
        <p:blipFill>
          <a:blip r:embed="rId3"/>
          <a:stretch/>
        </p:blipFill>
        <p:spPr bwMode="auto">
          <a:xfrm>
            <a:off x="200025" y="2011364"/>
            <a:ext cx="2941638" cy="2943225"/>
          </a:xfrm>
          <a:prstGeom prst="rect">
            <a:avLst/>
          </a:prstGeom>
        </p:spPr>
      </p:pic>
      <p:sp>
        <p:nvSpPr>
          <p:cNvPr id="7" name="Text Placeholder 5"/>
          <p:cNvSpPr>
            <a:spLocks noGrp="1"/>
          </p:cNvSpPr>
          <p:nvPr>
            <p:ph type="body" sz="quarter" idx="12"/>
          </p:nvPr>
        </p:nvSpPr>
        <p:spPr bwMode="auto">
          <a:xfrm>
            <a:off x="3713775" y="1803952"/>
            <a:ext cx="5395851" cy="3450038"/>
          </a:xfrm>
        </p:spPr>
        <p:txBody>
          <a:bodyPr>
            <a:normAutofit/>
          </a:bodyPr>
          <a:lstStyle/>
          <a:p>
            <a:pPr>
              <a:lnSpc>
                <a:spcPct val="100000"/>
              </a:lnSpc>
              <a:defRPr/>
            </a:pPr>
            <a:r>
              <a:rPr lang="fr-FR" sz="2400" dirty="0"/>
              <a:t>À moins d'une réduction immédiate, rapide et à grande échelle des émissions de gaz à effet de serre, limiter le réchauffement à 1,5°C </a:t>
            </a:r>
          </a:p>
          <a:p>
            <a:pPr>
              <a:lnSpc>
                <a:spcPct val="100000"/>
              </a:lnSpc>
              <a:defRPr/>
            </a:pPr>
            <a:r>
              <a:rPr lang="fr-FR" sz="2400" dirty="0"/>
              <a:t>sera hors de portée.</a:t>
            </a:r>
          </a:p>
          <a:p>
            <a:pPr>
              <a:lnSpc>
                <a:spcPct val="100000"/>
              </a:lnSpc>
              <a:defRPr/>
            </a:pPr>
            <a:endParaRPr lang="fr-FR" sz="2400" dirty="0"/>
          </a:p>
        </p:txBody>
      </p:sp>
      <p:sp>
        <p:nvSpPr>
          <p:cNvPr id="9" name="Subtitle 1"/>
          <p:cNvSpPr>
            <a:spLocks/>
          </p:cNvSpPr>
          <p:nvPr/>
        </p:nvSpPr>
        <p:spPr bwMode="auto">
          <a:xfrm>
            <a:off x="1766375" y="4951321"/>
            <a:ext cx="1947400" cy="157994"/>
          </a:xfrm>
          <a:prstGeom prst="rect">
            <a:avLst/>
          </a:prstGeom>
        </p:spPr>
        <p:txBody>
          <a:bodyPr vert="horz" lIns="0" tIns="0" rIns="0" bIns="0" rtlCol="0">
            <a:noAutofit/>
          </a:bodyPr>
          <a:lstStyle>
            <a:lvl1pPr marL="0" indent="0" algn="l" defTabSz="257129">
              <a:lnSpc>
                <a:spcPts val="1350"/>
              </a:lnSpc>
              <a:spcBef>
                <a:spcPts val="0"/>
              </a:spcBef>
              <a:buFont typeface="Arial"/>
              <a:buNone/>
              <a:defRPr sz="1500">
                <a:solidFill>
                  <a:srgbClr val="FFFFFF"/>
                </a:solidFill>
                <a:latin typeface="Calibri"/>
                <a:ea typeface="+mn-ea"/>
                <a:cs typeface="+mn-cs"/>
              </a:defRPr>
            </a:lvl1pPr>
            <a:lvl2pPr marL="257129" indent="0" algn="ctr" defTabSz="257129">
              <a:spcBef>
                <a:spcPts val="0"/>
              </a:spcBef>
              <a:buFont typeface="Arial"/>
              <a:buNone/>
              <a:defRPr sz="900">
                <a:solidFill>
                  <a:schemeClr val="tx1">
                    <a:tint val="75000"/>
                  </a:schemeClr>
                </a:solidFill>
                <a:latin typeface="Calibri"/>
                <a:ea typeface="+mn-ea"/>
                <a:cs typeface="+mn-cs"/>
              </a:defRPr>
            </a:lvl2pPr>
            <a:lvl3pPr marL="514259" indent="0" algn="ctr" defTabSz="257129">
              <a:spcBef>
                <a:spcPts val="0"/>
              </a:spcBef>
              <a:buFont typeface="Arial"/>
              <a:buNone/>
              <a:defRPr sz="850">
                <a:solidFill>
                  <a:schemeClr val="tx1">
                    <a:tint val="75000"/>
                  </a:schemeClr>
                </a:solidFill>
                <a:latin typeface="Calibri"/>
                <a:ea typeface="+mn-ea"/>
                <a:cs typeface="+mn-cs"/>
              </a:defRPr>
            </a:lvl3pPr>
            <a:lvl4pPr marL="771386" indent="0" algn="ctr" defTabSz="257129">
              <a:spcBef>
                <a:spcPts val="0"/>
              </a:spcBef>
              <a:buFont typeface="Arial"/>
              <a:buNone/>
              <a:defRPr sz="750">
                <a:solidFill>
                  <a:schemeClr val="tx1">
                    <a:tint val="75000"/>
                  </a:schemeClr>
                </a:solidFill>
                <a:latin typeface="Calibri"/>
                <a:ea typeface="+mn-ea"/>
                <a:cs typeface="+mn-cs"/>
              </a:defRPr>
            </a:lvl4pPr>
            <a:lvl5pPr marL="1028513" indent="0" algn="ctr" defTabSz="257129">
              <a:spcBef>
                <a:spcPts val="0"/>
              </a:spcBef>
              <a:buFont typeface="Arial"/>
              <a:buNone/>
              <a:defRPr sz="700">
                <a:solidFill>
                  <a:schemeClr val="tx1">
                    <a:tint val="75000"/>
                  </a:schemeClr>
                </a:solidFill>
                <a:latin typeface="Calibri"/>
                <a:ea typeface="+mn-ea"/>
                <a:cs typeface="+mn-cs"/>
              </a:defRPr>
            </a:lvl5pPr>
            <a:lvl6pPr marL="1285642" indent="0" algn="ctr" defTabSz="257129">
              <a:spcBef>
                <a:spcPts val="0"/>
              </a:spcBef>
              <a:buFont typeface="Arial"/>
              <a:buNone/>
              <a:defRPr sz="1150">
                <a:solidFill>
                  <a:schemeClr val="tx1">
                    <a:tint val="75000"/>
                  </a:schemeClr>
                </a:solidFill>
                <a:latin typeface="+mn-lt"/>
                <a:ea typeface="+mn-ea"/>
                <a:cs typeface="+mn-cs"/>
              </a:defRPr>
            </a:lvl6pPr>
            <a:lvl7pPr marL="1542770" indent="0" algn="ctr" defTabSz="257129">
              <a:spcBef>
                <a:spcPts val="0"/>
              </a:spcBef>
              <a:buFont typeface="Arial"/>
              <a:buNone/>
              <a:defRPr sz="1150">
                <a:solidFill>
                  <a:schemeClr val="tx1">
                    <a:tint val="75000"/>
                  </a:schemeClr>
                </a:solidFill>
                <a:latin typeface="+mn-lt"/>
                <a:ea typeface="+mn-ea"/>
                <a:cs typeface="+mn-cs"/>
              </a:defRPr>
            </a:lvl7pPr>
            <a:lvl8pPr marL="1799899" indent="0" algn="ctr" defTabSz="257129">
              <a:spcBef>
                <a:spcPts val="0"/>
              </a:spcBef>
              <a:buFont typeface="Arial"/>
              <a:buNone/>
              <a:defRPr sz="1150">
                <a:solidFill>
                  <a:schemeClr val="tx1">
                    <a:tint val="75000"/>
                  </a:schemeClr>
                </a:solidFill>
                <a:latin typeface="+mn-lt"/>
                <a:ea typeface="+mn-ea"/>
                <a:cs typeface="+mn-cs"/>
              </a:defRPr>
            </a:lvl8pPr>
            <a:lvl9pPr marL="2057027" indent="0" algn="ctr" defTabSz="257129">
              <a:spcBef>
                <a:spcPts val="0"/>
              </a:spcBef>
              <a:buFont typeface="Arial"/>
              <a:buNone/>
              <a:defRPr sz="1150">
                <a:solidFill>
                  <a:schemeClr val="tx1">
                    <a:tint val="75000"/>
                  </a:schemeClr>
                </a:solidFill>
                <a:latin typeface="+mn-lt"/>
                <a:ea typeface="+mn-ea"/>
                <a:cs typeface="+mn-cs"/>
              </a:defRPr>
            </a:lvl9pPr>
          </a:lstStyle>
          <a:p>
            <a:pPr>
              <a:defRPr/>
            </a:pPr>
            <a:r>
              <a:rPr lang="en-US" sz="800">
                <a:solidFill>
                  <a:schemeClr val="tx2">
                    <a:lumMod val="50000"/>
                    <a:lumOff val="50000"/>
                  </a:schemeClr>
                </a:solidFill>
                <a:latin typeface="Arial"/>
                <a:cs typeface="Arial"/>
              </a:rPr>
              <a:t>[Credit: Peter John Maridable]</a:t>
            </a:r>
            <a:endParaRPr/>
          </a:p>
        </p:txBody>
      </p:sp>
    </p:spTree>
    <p:extLst>
      <p:ext uri="{BB962C8B-B14F-4D97-AF65-F5344CB8AC3E}">
        <p14:creationId xmlns:p14="http://schemas.microsoft.com/office/powerpoint/2010/main" val="42804213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6CADD-46C9-D94B-A704-E4204D555C80}"/>
              </a:ext>
            </a:extLst>
          </p:cNvPr>
          <p:cNvSpPr>
            <a:spLocks noGrp="1"/>
          </p:cNvSpPr>
          <p:nvPr>
            <p:ph type="title"/>
          </p:nvPr>
        </p:nvSpPr>
        <p:spPr/>
        <p:txBody>
          <a:bodyPr/>
          <a:lstStyle/>
          <a:p>
            <a:r>
              <a:rPr lang="fr-FR" dirty="0"/>
              <a:t>Lien CO2 - Température</a:t>
            </a:r>
          </a:p>
        </p:txBody>
      </p:sp>
      <p:pic>
        <p:nvPicPr>
          <p:cNvPr id="3" name="Picture 2">
            <a:extLst>
              <a:ext uri="{FF2B5EF4-FFF2-40B4-BE49-F238E27FC236}">
                <a16:creationId xmlns:a16="http://schemas.microsoft.com/office/drawing/2014/main" id="{25356A73-4BB2-974F-AE2A-596C5EBDDB80}"/>
              </a:ext>
            </a:extLst>
          </p:cNvPr>
          <p:cNvPicPr>
            <a:picLocks noChangeAspect="1"/>
          </p:cNvPicPr>
          <p:nvPr/>
        </p:nvPicPr>
        <p:blipFill>
          <a:blip r:embed="rId3"/>
          <a:stretch/>
        </p:blipFill>
        <p:spPr bwMode="auto">
          <a:xfrm>
            <a:off x="1198322" y="1840843"/>
            <a:ext cx="6772061" cy="3632132"/>
          </a:xfrm>
          <a:prstGeom prst="rect">
            <a:avLst/>
          </a:prstGeom>
        </p:spPr>
      </p:pic>
      <p:sp>
        <p:nvSpPr>
          <p:cNvPr id="4" name="Rectangle 5">
            <a:extLst>
              <a:ext uri="{FF2B5EF4-FFF2-40B4-BE49-F238E27FC236}">
                <a16:creationId xmlns:a16="http://schemas.microsoft.com/office/drawing/2014/main" id="{AD155D47-6D1D-274B-88D6-3F0114E986A9}"/>
              </a:ext>
            </a:extLst>
          </p:cNvPr>
          <p:cNvSpPr/>
          <p:nvPr/>
        </p:nvSpPr>
        <p:spPr bwMode="auto">
          <a:xfrm>
            <a:off x="2337564" y="2539957"/>
            <a:ext cx="1842550" cy="818148"/>
          </a:xfrm>
          <a:prstGeom prst="rect">
            <a:avLst/>
          </a:prstGeom>
          <a:solidFill>
            <a:schemeClr val="bg2"/>
          </a:solidFill>
          <a:ln>
            <a:solidFill>
              <a:schemeClr val="bg2"/>
            </a:solidFill>
          </a:ln>
          <a:effectLst>
            <a:outerShdw blurRad="40000" dist="23000" dir="5400000" sx="200000" sy="2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fr-FR"/>
          </a:p>
        </p:txBody>
      </p:sp>
      <p:sp>
        <p:nvSpPr>
          <p:cNvPr id="5" name="TextBox 8">
            <a:extLst>
              <a:ext uri="{FF2B5EF4-FFF2-40B4-BE49-F238E27FC236}">
                <a16:creationId xmlns:a16="http://schemas.microsoft.com/office/drawing/2014/main" id="{3B46B4FD-7090-E847-B386-9286B9725C09}"/>
              </a:ext>
            </a:extLst>
          </p:cNvPr>
          <p:cNvSpPr>
            <a:spLocks/>
          </p:cNvSpPr>
          <p:nvPr/>
        </p:nvSpPr>
        <p:spPr bwMode="auto">
          <a:xfrm>
            <a:off x="-6690" y="1310595"/>
            <a:ext cx="8827162" cy="369332"/>
          </a:xfrm>
          <a:prstGeom prst="rect">
            <a:avLst/>
          </a:prstGeom>
          <a:solidFill>
            <a:schemeClr val="bg1">
              <a:lumMod val="95000"/>
            </a:schemeClr>
          </a:solidFill>
        </p:spPr>
        <p:txBody>
          <a:bodyPr wrap="square" rtlCol="0">
            <a:spAutoFit/>
          </a:bodyPr>
          <a:lstStyle/>
          <a:p>
            <a:pPr>
              <a:defRPr/>
            </a:pPr>
            <a:r>
              <a:rPr lang="en-US" dirty="0" err="1"/>
              <a:t>Chaque</a:t>
            </a:r>
            <a:r>
              <a:rPr lang="en-US" dirty="0"/>
              <a:t> </a:t>
            </a:r>
            <a:r>
              <a:rPr lang="en-US" dirty="0" err="1"/>
              <a:t>tonne</a:t>
            </a:r>
            <a:r>
              <a:rPr lang="en-US" dirty="0"/>
              <a:t> </a:t>
            </a:r>
            <a:r>
              <a:rPr lang="en-US" dirty="0" err="1"/>
              <a:t>d'émissions</a:t>
            </a:r>
            <a:r>
              <a:rPr lang="en-US" dirty="0"/>
              <a:t> de CO</a:t>
            </a:r>
            <a:r>
              <a:rPr lang="en-US" baseline="-25000" dirty="0"/>
              <a:t>2</a:t>
            </a:r>
            <a:r>
              <a:rPr lang="en-US" dirty="0"/>
              <a:t> </a:t>
            </a:r>
            <a:r>
              <a:rPr lang="en-US" dirty="0" err="1"/>
              <a:t>contribue</a:t>
            </a:r>
            <a:r>
              <a:rPr lang="en-US" dirty="0"/>
              <a:t> au </a:t>
            </a:r>
            <a:r>
              <a:rPr lang="en-US" dirty="0" err="1"/>
              <a:t>réchauffement</a:t>
            </a:r>
            <a:r>
              <a:rPr lang="en-US" dirty="0"/>
              <a:t> de la </a:t>
            </a:r>
            <a:r>
              <a:rPr lang="en-US" dirty="0" err="1"/>
              <a:t>planète</a:t>
            </a:r>
            <a:endParaRPr lang="fr-FR" dirty="0"/>
          </a:p>
        </p:txBody>
      </p:sp>
      <p:sp>
        <p:nvSpPr>
          <p:cNvPr id="6" name="TextBox 10">
            <a:extLst>
              <a:ext uri="{FF2B5EF4-FFF2-40B4-BE49-F238E27FC236}">
                <a16:creationId xmlns:a16="http://schemas.microsoft.com/office/drawing/2014/main" id="{59876B3B-273D-5B4F-B8FC-0D66EDFD70AA}"/>
              </a:ext>
            </a:extLst>
          </p:cNvPr>
          <p:cNvSpPr>
            <a:spLocks/>
          </p:cNvSpPr>
          <p:nvPr/>
        </p:nvSpPr>
        <p:spPr bwMode="auto">
          <a:xfrm>
            <a:off x="4359826" y="2574940"/>
            <a:ext cx="1454524" cy="276999"/>
          </a:xfrm>
          <a:prstGeom prst="rect">
            <a:avLst/>
          </a:prstGeom>
          <a:solidFill>
            <a:schemeClr val="bg1"/>
          </a:solidFill>
        </p:spPr>
        <p:txBody>
          <a:bodyPr wrap="square" rtlCol="0">
            <a:spAutoFit/>
          </a:bodyPr>
          <a:lstStyle/>
          <a:p>
            <a:pPr>
              <a:defRPr/>
            </a:pPr>
            <a:r>
              <a:rPr lang="en-US" sz="1200" b="1">
                <a:solidFill>
                  <a:srgbClr val="E52929"/>
                </a:solidFill>
              </a:rPr>
              <a:t>High</a:t>
            </a:r>
            <a:r>
              <a:rPr lang="en-US" sz="1200" b="1"/>
              <a:t> </a:t>
            </a:r>
            <a:r>
              <a:rPr lang="en-US" sz="1050"/>
              <a:t>CO</a:t>
            </a:r>
            <a:r>
              <a:rPr lang="en-US" sz="1050" baseline="-25000"/>
              <a:t>2</a:t>
            </a:r>
            <a:r>
              <a:rPr lang="en-US" sz="1050"/>
              <a:t> emissions </a:t>
            </a:r>
            <a:endParaRPr lang="fr-FR" sz="1050"/>
          </a:p>
        </p:txBody>
      </p:sp>
      <p:sp>
        <p:nvSpPr>
          <p:cNvPr id="7" name="TextBox 11">
            <a:extLst>
              <a:ext uri="{FF2B5EF4-FFF2-40B4-BE49-F238E27FC236}">
                <a16:creationId xmlns:a16="http://schemas.microsoft.com/office/drawing/2014/main" id="{CD97D19C-404A-D84F-9DD5-95344E5AD1AA}"/>
              </a:ext>
            </a:extLst>
          </p:cNvPr>
          <p:cNvSpPr>
            <a:spLocks/>
          </p:cNvSpPr>
          <p:nvPr/>
        </p:nvSpPr>
        <p:spPr bwMode="auto">
          <a:xfrm>
            <a:off x="3474015" y="2806255"/>
            <a:ext cx="2030966" cy="276999"/>
          </a:xfrm>
          <a:prstGeom prst="rect">
            <a:avLst/>
          </a:prstGeom>
          <a:solidFill>
            <a:schemeClr val="bg1"/>
          </a:solidFill>
        </p:spPr>
        <p:txBody>
          <a:bodyPr wrap="square" rtlCol="0">
            <a:spAutoFit/>
          </a:bodyPr>
          <a:lstStyle/>
          <a:p>
            <a:pPr>
              <a:defRPr/>
            </a:pPr>
            <a:r>
              <a:rPr lang="en-US" sz="1200" b="1">
                <a:solidFill>
                  <a:srgbClr val="F8A03A"/>
                </a:solidFill>
              </a:rPr>
              <a:t>Intermediate </a:t>
            </a:r>
            <a:r>
              <a:rPr lang="en-US" sz="1050"/>
              <a:t>CO</a:t>
            </a:r>
            <a:r>
              <a:rPr lang="en-US" sz="1050" baseline="-25000"/>
              <a:t>2</a:t>
            </a:r>
            <a:r>
              <a:rPr lang="en-US" sz="1050"/>
              <a:t> emissions </a:t>
            </a:r>
            <a:endParaRPr lang="fr-FR" sz="1050"/>
          </a:p>
        </p:txBody>
      </p:sp>
      <p:sp>
        <p:nvSpPr>
          <p:cNvPr id="8" name="TextBox 12">
            <a:extLst>
              <a:ext uri="{FF2B5EF4-FFF2-40B4-BE49-F238E27FC236}">
                <a16:creationId xmlns:a16="http://schemas.microsoft.com/office/drawing/2014/main" id="{938B4967-8648-EA4D-8E73-3588C5BC7DA6}"/>
              </a:ext>
            </a:extLst>
          </p:cNvPr>
          <p:cNvSpPr>
            <a:spLocks/>
          </p:cNvSpPr>
          <p:nvPr/>
        </p:nvSpPr>
        <p:spPr bwMode="auto">
          <a:xfrm>
            <a:off x="3654000" y="3037696"/>
            <a:ext cx="1422491" cy="276999"/>
          </a:xfrm>
          <a:prstGeom prst="rect">
            <a:avLst/>
          </a:prstGeom>
          <a:solidFill>
            <a:schemeClr val="bg1"/>
          </a:solidFill>
        </p:spPr>
        <p:txBody>
          <a:bodyPr wrap="square" rtlCol="0">
            <a:spAutoFit/>
          </a:bodyPr>
          <a:lstStyle/>
          <a:p>
            <a:pPr>
              <a:defRPr/>
            </a:pPr>
            <a:r>
              <a:rPr lang="en-US" sz="1200" b="1">
                <a:solidFill>
                  <a:srgbClr val="224C78"/>
                </a:solidFill>
              </a:rPr>
              <a:t>Low</a:t>
            </a:r>
            <a:r>
              <a:rPr lang="en-US" sz="1200" b="1"/>
              <a:t> </a:t>
            </a:r>
            <a:r>
              <a:rPr lang="en-US" sz="1050"/>
              <a:t>CO</a:t>
            </a:r>
            <a:r>
              <a:rPr lang="en-US" sz="1050" baseline="-25000"/>
              <a:t>2</a:t>
            </a:r>
            <a:r>
              <a:rPr lang="en-US" sz="1050"/>
              <a:t> emissions </a:t>
            </a:r>
            <a:endParaRPr lang="fr-FR" sz="1050"/>
          </a:p>
        </p:txBody>
      </p:sp>
      <p:cxnSp>
        <p:nvCxnSpPr>
          <p:cNvPr id="9" name="Straight Arrow Connector 15">
            <a:extLst>
              <a:ext uri="{FF2B5EF4-FFF2-40B4-BE49-F238E27FC236}">
                <a16:creationId xmlns:a16="http://schemas.microsoft.com/office/drawing/2014/main" id="{7693E6D5-4C86-E947-8B97-58134D8F8ACE}"/>
              </a:ext>
            </a:extLst>
          </p:cNvPr>
          <p:cNvCxnSpPr>
            <a:cxnSpLocks/>
          </p:cNvCxnSpPr>
          <p:nvPr/>
        </p:nvCxnSpPr>
        <p:spPr bwMode="auto">
          <a:xfrm>
            <a:off x="4254733" y="5481416"/>
            <a:ext cx="2129246" cy="844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0" name="Straight Arrow Connector 16">
            <a:extLst>
              <a:ext uri="{FF2B5EF4-FFF2-40B4-BE49-F238E27FC236}">
                <a16:creationId xmlns:a16="http://schemas.microsoft.com/office/drawing/2014/main" id="{00D3FBE7-984A-F540-9B63-547871E0B3F8}"/>
              </a:ext>
            </a:extLst>
          </p:cNvPr>
          <p:cNvCxnSpPr>
            <a:cxnSpLocks/>
          </p:cNvCxnSpPr>
          <p:nvPr/>
        </p:nvCxnSpPr>
        <p:spPr bwMode="auto">
          <a:xfrm flipV="1">
            <a:off x="1126018" y="2278960"/>
            <a:ext cx="0" cy="178716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1" name="TextBox 18">
            <a:extLst>
              <a:ext uri="{FF2B5EF4-FFF2-40B4-BE49-F238E27FC236}">
                <a16:creationId xmlns:a16="http://schemas.microsoft.com/office/drawing/2014/main" id="{B0CD8C11-3544-E44E-A723-62788A4EDA6A}"/>
              </a:ext>
            </a:extLst>
          </p:cNvPr>
          <p:cNvSpPr>
            <a:spLocks/>
          </p:cNvSpPr>
          <p:nvPr/>
        </p:nvSpPr>
        <p:spPr bwMode="auto">
          <a:xfrm>
            <a:off x="6383979" y="5296751"/>
            <a:ext cx="2915122" cy="369332"/>
          </a:xfrm>
          <a:prstGeom prst="rect">
            <a:avLst/>
          </a:prstGeom>
          <a:noFill/>
        </p:spPr>
        <p:txBody>
          <a:bodyPr wrap="square" rtlCol="0">
            <a:spAutoFit/>
          </a:bodyPr>
          <a:lstStyle/>
          <a:p>
            <a:pPr>
              <a:defRPr/>
            </a:pPr>
            <a:r>
              <a:rPr lang="en-US" dirty="0"/>
              <a:t>plus de CO</a:t>
            </a:r>
            <a:r>
              <a:rPr lang="en-US" baseline="-25000" dirty="0"/>
              <a:t>2</a:t>
            </a:r>
            <a:endParaRPr lang="fr-FR" dirty="0"/>
          </a:p>
        </p:txBody>
      </p:sp>
      <p:sp>
        <p:nvSpPr>
          <p:cNvPr id="12" name="TextBox 19">
            <a:extLst>
              <a:ext uri="{FF2B5EF4-FFF2-40B4-BE49-F238E27FC236}">
                <a16:creationId xmlns:a16="http://schemas.microsoft.com/office/drawing/2014/main" id="{09B9DB22-C0C3-2C49-AE32-9A46A5545B56}"/>
              </a:ext>
            </a:extLst>
          </p:cNvPr>
          <p:cNvSpPr>
            <a:spLocks/>
          </p:cNvSpPr>
          <p:nvPr/>
        </p:nvSpPr>
        <p:spPr bwMode="auto">
          <a:xfrm rot="16199999">
            <a:off x="-656536" y="2873346"/>
            <a:ext cx="2915122" cy="369332"/>
          </a:xfrm>
          <a:prstGeom prst="rect">
            <a:avLst/>
          </a:prstGeom>
          <a:noFill/>
        </p:spPr>
        <p:txBody>
          <a:bodyPr wrap="square" rtlCol="0">
            <a:spAutoFit/>
          </a:bodyPr>
          <a:lstStyle/>
          <a:p>
            <a:pPr>
              <a:defRPr/>
            </a:pPr>
            <a:r>
              <a:rPr lang="en-US" dirty="0" err="1"/>
              <a:t>Hausse</a:t>
            </a:r>
            <a:r>
              <a:rPr lang="en-US" dirty="0"/>
              <a:t> de la </a:t>
            </a:r>
            <a:r>
              <a:rPr lang="en-US" dirty="0" err="1"/>
              <a:t>température</a:t>
            </a:r>
            <a:endParaRPr lang="fr-FR" dirty="0"/>
          </a:p>
        </p:txBody>
      </p:sp>
      <p:sp>
        <p:nvSpPr>
          <p:cNvPr id="13" name="Rectangle 21">
            <a:extLst>
              <a:ext uri="{FF2B5EF4-FFF2-40B4-BE49-F238E27FC236}">
                <a16:creationId xmlns:a16="http://schemas.microsoft.com/office/drawing/2014/main" id="{64B0C24A-A9EC-1E4C-8407-6CF022C75420}"/>
              </a:ext>
            </a:extLst>
          </p:cNvPr>
          <p:cNvSpPr/>
          <p:nvPr/>
        </p:nvSpPr>
        <p:spPr bwMode="auto">
          <a:xfrm>
            <a:off x="3910199" y="2635693"/>
            <a:ext cx="1329794" cy="258414"/>
          </a:xfrm>
          <a:prstGeom prst="rect">
            <a:avLst/>
          </a:prstGeom>
          <a:solidFill>
            <a:srgbClr val="FFFFFF">
              <a:alpha val="74118"/>
            </a:srgbClr>
          </a:solidFill>
          <a:ln>
            <a:noFill/>
          </a:ln>
          <a:effectLst>
            <a:outerShdw blurRad="40000" dist="23000" dir="5400000" sx="200000" sy="2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fr-FR"/>
          </a:p>
        </p:txBody>
      </p:sp>
      <p:sp>
        <p:nvSpPr>
          <p:cNvPr id="14" name="Rectangle 22">
            <a:extLst>
              <a:ext uri="{FF2B5EF4-FFF2-40B4-BE49-F238E27FC236}">
                <a16:creationId xmlns:a16="http://schemas.microsoft.com/office/drawing/2014/main" id="{C2932868-38A0-3342-A2C3-EB2D09D0AE7D}"/>
              </a:ext>
            </a:extLst>
          </p:cNvPr>
          <p:cNvSpPr/>
          <p:nvPr/>
        </p:nvSpPr>
        <p:spPr bwMode="auto">
          <a:xfrm>
            <a:off x="3397444" y="2849797"/>
            <a:ext cx="2036621" cy="235100"/>
          </a:xfrm>
          <a:prstGeom prst="rect">
            <a:avLst/>
          </a:prstGeom>
          <a:solidFill>
            <a:srgbClr val="FFFFFF">
              <a:alpha val="74118"/>
            </a:srgbClr>
          </a:solidFill>
          <a:ln>
            <a:noFill/>
          </a:ln>
          <a:effectLst>
            <a:outerShdw blurRad="40000" dist="23000" dir="5400000" sx="200000" sy="2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fr-FR"/>
          </a:p>
        </p:txBody>
      </p:sp>
      <p:sp>
        <p:nvSpPr>
          <p:cNvPr id="15" name="Rectangle 14">
            <a:extLst>
              <a:ext uri="{FF2B5EF4-FFF2-40B4-BE49-F238E27FC236}">
                <a16:creationId xmlns:a16="http://schemas.microsoft.com/office/drawing/2014/main" id="{1EE958EE-A159-DE4B-BF85-9FEA50B33066}"/>
              </a:ext>
            </a:extLst>
          </p:cNvPr>
          <p:cNvSpPr/>
          <p:nvPr/>
        </p:nvSpPr>
        <p:spPr bwMode="auto">
          <a:xfrm>
            <a:off x="2258177" y="3055023"/>
            <a:ext cx="2326175" cy="4944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27C50772-4C87-8441-B553-C760D12EFFC2}"/>
              </a:ext>
            </a:extLst>
          </p:cNvPr>
          <p:cNvSpPr/>
          <p:nvPr/>
        </p:nvSpPr>
        <p:spPr bwMode="auto">
          <a:xfrm>
            <a:off x="2411761" y="2994005"/>
            <a:ext cx="2326175" cy="4944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00D594FD-EA65-314E-8E10-25667DA049C7}"/>
              </a:ext>
            </a:extLst>
          </p:cNvPr>
          <p:cNvSpPr/>
          <p:nvPr/>
        </p:nvSpPr>
        <p:spPr bwMode="auto">
          <a:xfrm>
            <a:off x="2749882" y="2768357"/>
            <a:ext cx="2326175" cy="4944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53DCAB4F-3C12-E349-BC62-FFEDB8D13C2B}"/>
              </a:ext>
            </a:extLst>
          </p:cNvPr>
          <p:cNvSpPr/>
          <p:nvPr/>
        </p:nvSpPr>
        <p:spPr bwMode="auto">
          <a:xfrm>
            <a:off x="3186088" y="2583405"/>
            <a:ext cx="2326175" cy="4944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773DF5D9-F8E1-6C47-BC07-1B7AE5A668B0}"/>
              </a:ext>
            </a:extLst>
          </p:cNvPr>
          <p:cNvSpPr/>
          <p:nvPr/>
        </p:nvSpPr>
        <p:spPr bwMode="auto">
          <a:xfrm>
            <a:off x="3419873" y="2408317"/>
            <a:ext cx="2326175" cy="4944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034CDCBF-8030-264B-BA2F-FCE7BB235E86}"/>
              </a:ext>
            </a:extLst>
          </p:cNvPr>
          <p:cNvSpPr/>
          <p:nvPr/>
        </p:nvSpPr>
        <p:spPr bwMode="auto">
          <a:xfrm>
            <a:off x="3830002" y="2192293"/>
            <a:ext cx="2326175" cy="4944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TextBox 16">
            <a:extLst>
              <a:ext uri="{FF2B5EF4-FFF2-40B4-BE49-F238E27FC236}">
                <a16:creationId xmlns:a16="http://schemas.microsoft.com/office/drawing/2014/main" id="{F94ECF5E-EB07-B44A-9D71-B3A70464389A}"/>
              </a:ext>
            </a:extLst>
          </p:cNvPr>
          <p:cNvSpPr>
            <a:spLocks/>
          </p:cNvSpPr>
          <p:nvPr/>
        </p:nvSpPr>
        <p:spPr bwMode="auto">
          <a:xfrm>
            <a:off x="2423922" y="2491552"/>
            <a:ext cx="1988744" cy="584775"/>
          </a:xfrm>
          <a:prstGeom prst="rect">
            <a:avLst/>
          </a:prstGeom>
          <a:solidFill>
            <a:schemeClr val="bg1"/>
          </a:solidFill>
        </p:spPr>
        <p:txBody>
          <a:bodyPr wrap="square" rtlCol="0">
            <a:spAutoFit/>
          </a:bodyPr>
          <a:lstStyle/>
          <a:p>
            <a:pPr>
              <a:defRPr/>
            </a:pPr>
            <a:r>
              <a:rPr lang="en-US" sz="1200" dirty="0"/>
              <a:t>Emissions de CO</a:t>
            </a:r>
            <a:r>
              <a:rPr lang="en-US" sz="1200" baseline="-25000" dirty="0"/>
              <a:t>2</a:t>
            </a:r>
          </a:p>
          <a:p>
            <a:pPr>
              <a:defRPr/>
            </a:pPr>
            <a:endParaRPr lang="en-US" sz="1200" baseline="-25000" dirty="0"/>
          </a:p>
          <a:p>
            <a:pPr>
              <a:defRPr/>
            </a:pPr>
            <a:r>
              <a:rPr lang="en-US" sz="1200" dirty="0"/>
              <a:t> </a:t>
            </a:r>
            <a:endParaRPr lang="fr-FR" sz="1050" dirty="0"/>
          </a:p>
        </p:txBody>
      </p:sp>
      <p:sp>
        <p:nvSpPr>
          <p:cNvPr id="22" name="TextBox 18">
            <a:extLst>
              <a:ext uri="{FF2B5EF4-FFF2-40B4-BE49-F238E27FC236}">
                <a16:creationId xmlns:a16="http://schemas.microsoft.com/office/drawing/2014/main" id="{788AB9D3-2BE2-CE4E-B658-3E55713DF1A5}"/>
              </a:ext>
            </a:extLst>
          </p:cNvPr>
          <p:cNvSpPr>
            <a:spLocks/>
          </p:cNvSpPr>
          <p:nvPr/>
        </p:nvSpPr>
        <p:spPr bwMode="auto">
          <a:xfrm>
            <a:off x="4671322" y="2678113"/>
            <a:ext cx="952015" cy="280884"/>
          </a:xfrm>
          <a:prstGeom prst="rect">
            <a:avLst/>
          </a:prstGeom>
          <a:solidFill>
            <a:schemeClr val="bg1"/>
          </a:solidFill>
        </p:spPr>
        <p:txBody>
          <a:bodyPr wrap="square" rtlCol="0">
            <a:spAutoFit/>
          </a:bodyPr>
          <a:lstStyle/>
          <a:p>
            <a:pPr>
              <a:defRPr/>
            </a:pPr>
            <a:r>
              <a:rPr lang="en-US" sz="1200" b="1" dirty="0" err="1">
                <a:solidFill>
                  <a:srgbClr val="E52929"/>
                </a:solidFill>
              </a:rPr>
              <a:t>élevées</a:t>
            </a:r>
            <a:endParaRPr lang="fr-FR" sz="1050" dirty="0"/>
          </a:p>
        </p:txBody>
      </p:sp>
      <p:sp>
        <p:nvSpPr>
          <p:cNvPr id="23" name="TextBox 21">
            <a:extLst>
              <a:ext uri="{FF2B5EF4-FFF2-40B4-BE49-F238E27FC236}">
                <a16:creationId xmlns:a16="http://schemas.microsoft.com/office/drawing/2014/main" id="{5A4D056C-6E19-1E4F-B7AE-A3B78A2BCC3F}"/>
              </a:ext>
            </a:extLst>
          </p:cNvPr>
          <p:cNvSpPr>
            <a:spLocks/>
          </p:cNvSpPr>
          <p:nvPr/>
        </p:nvSpPr>
        <p:spPr bwMode="auto">
          <a:xfrm>
            <a:off x="3892520" y="3160778"/>
            <a:ext cx="780824" cy="276999"/>
          </a:xfrm>
          <a:prstGeom prst="rect">
            <a:avLst/>
          </a:prstGeom>
          <a:solidFill>
            <a:schemeClr val="bg1"/>
          </a:solidFill>
        </p:spPr>
        <p:txBody>
          <a:bodyPr wrap="square" rtlCol="0">
            <a:spAutoFit/>
          </a:bodyPr>
          <a:lstStyle/>
          <a:p>
            <a:pPr>
              <a:defRPr/>
            </a:pPr>
            <a:r>
              <a:rPr lang="en-US" sz="1200" b="1" dirty="0">
                <a:solidFill>
                  <a:srgbClr val="224C78"/>
                </a:solidFill>
              </a:rPr>
              <a:t>basses</a:t>
            </a:r>
            <a:endParaRPr lang="fr-FR" sz="1050" dirty="0"/>
          </a:p>
        </p:txBody>
      </p:sp>
      <p:sp>
        <p:nvSpPr>
          <p:cNvPr id="24" name="TextBox 23">
            <a:extLst>
              <a:ext uri="{FF2B5EF4-FFF2-40B4-BE49-F238E27FC236}">
                <a16:creationId xmlns:a16="http://schemas.microsoft.com/office/drawing/2014/main" id="{15298225-A6F5-D548-9786-35CEA0F95919}"/>
              </a:ext>
            </a:extLst>
          </p:cNvPr>
          <p:cNvSpPr>
            <a:spLocks/>
          </p:cNvSpPr>
          <p:nvPr/>
        </p:nvSpPr>
        <p:spPr bwMode="auto">
          <a:xfrm>
            <a:off x="3423064" y="3378211"/>
            <a:ext cx="1174684" cy="276999"/>
          </a:xfrm>
          <a:prstGeom prst="rect">
            <a:avLst/>
          </a:prstGeom>
          <a:solidFill>
            <a:schemeClr val="bg1"/>
          </a:solidFill>
        </p:spPr>
        <p:txBody>
          <a:bodyPr wrap="square" rtlCol="0">
            <a:spAutoFit/>
          </a:bodyPr>
          <a:lstStyle/>
          <a:p>
            <a:pPr>
              <a:defRPr/>
            </a:pPr>
            <a:r>
              <a:rPr lang="en-US" sz="1200" b="1" dirty="0" err="1">
                <a:solidFill>
                  <a:srgbClr val="32BAD9"/>
                </a:solidFill>
              </a:rPr>
              <a:t>très</a:t>
            </a:r>
            <a:r>
              <a:rPr lang="en-US" sz="1200" b="1" dirty="0">
                <a:solidFill>
                  <a:srgbClr val="32BAD9"/>
                </a:solidFill>
              </a:rPr>
              <a:t> basses</a:t>
            </a:r>
            <a:endParaRPr lang="fr-FR" sz="1050" dirty="0"/>
          </a:p>
        </p:txBody>
      </p:sp>
      <p:sp>
        <p:nvSpPr>
          <p:cNvPr id="25" name="TextBox 16">
            <a:extLst>
              <a:ext uri="{FF2B5EF4-FFF2-40B4-BE49-F238E27FC236}">
                <a16:creationId xmlns:a16="http://schemas.microsoft.com/office/drawing/2014/main" id="{8F3C3716-21D3-9648-AD97-218463A56EFD}"/>
              </a:ext>
            </a:extLst>
          </p:cNvPr>
          <p:cNvSpPr>
            <a:spLocks/>
          </p:cNvSpPr>
          <p:nvPr/>
        </p:nvSpPr>
        <p:spPr bwMode="auto">
          <a:xfrm>
            <a:off x="4762830" y="2397454"/>
            <a:ext cx="1105315" cy="276999"/>
          </a:xfrm>
          <a:prstGeom prst="rect">
            <a:avLst/>
          </a:prstGeom>
          <a:solidFill>
            <a:schemeClr val="bg1"/>
          </a:solidFill>
        </p:spPr>
        <p:txBody>
          <a:bodyPr wrap="square" rtlCol="0">
            <a:spAutoFit/>
          </a:bodyPr>
          <a:lstStyle/>
          <a:p>
            <a:pPr>
              <a:defRPr/>
            </a:pPr>
            <a:r>
              <a:rPr lang="en-US" sz="1200" dirty="0"/>
              <a:t> </a:t>
            </a:r>
            <a:r>
              <a:rPr lang="en-US" sz="1200" b="1" dirty="0" err="1">
                <a:solidFill>
                  <a:srgbClr val="A52324"/>
                </a:solidFill>
              </a:rPr>
              <a:t>très</a:t>
            </a:r>
            <a:r>
              <a:rPr lang="en-US" sz="1200" b="1" dirty="0">
                <a:solidFill>
                  <a:srgbClr val="A52324"/>
                </a:solidFill>
              </a:rPr>
              <a:t> </a:t>
            </a:r>
            <a:r>
              <a:rPr lang="en-US" sz="1200" b="1" dirty="0" err="1">
                <a:solidFill>
                  <a:srgbClr val="A52324"/>
                </a:solidFill>
              </a:rPr>
              <a:t>élevées</a:t>
            </a:r>
            <a:endParaRPr lang="fr-FR" sz="1050" dirty="0"/>
          </a:p>
        </p:txBody>
      </p:sp>
      <p:sp>
        <p:nvSpPr>
          <p:cNvPr id="26" name="TextBox 19">
            <a:extLst>
              <a:ext uri="{FF2B5EF4-FFF2-40B4-BE49-F238E27FC236}">
                <a16:creationId xmlns:a16="http://schemas.microsoft.com/office/drawing/2014/main" id="{3A4379DF-4F9A-B841-8371-D68BB0CF16AF}"/>
              </a:ext>
            </a:extLst>
          </p:cNvPr>
          <p:cNvSpPr>
            <a:spLocks/>
          </p:cNvSpPr>
          <p:nvPr/>
        </p:nvSpPr>
        <p:spPr bwMode="auto">
          <a:xfrm>
            <a:off x="3927121" y="2944754"/>
            <a:ext cx="1236071" cy="276999"/>
          </a:xfrm>
          <a:prstGeom prst="rect">
            <a:avLst/>
          </a:prstGeom>
          <a:solidFill>
            <a:schemeClr val="bg1"/>
          </a:solidFill>
        </p:spPr>
        <p:txBody>
          <a:bodyPr wrap="square" rtlCol="0">
            <a:spAutoFit/>
          </a:bodyPr>
          <a:lstStyle/>
          <a:p>
            <a:pPr>
              <a:defRPr/>
            </a:pPr>
            <a:r>
              <a:rPr lang="fr-FR" sz="1200" b="1" dirty="0">
                <a:solidFill>
                  <a:srgbClr val="F8A03A"/>
                </a:solidFill>
              </a:rPr>
              <a:t>intermédiaires</a:t>
            </a:r>
            <a:endParaRPr dirty="0"/>
          </a:p>
        </p:txBody>
      </p:sp>
      <p:sp>
        <p:nvSpPr>
          <p:cNvPr id="27" name="TextBox 26">
            <a:extLst>
              <a:ext uri="{FF2B5EF4-FFF2-40B4-BE49-F238E27FC236}">
                <a16:creationId xmlns:a16="http://schemas.microsoft.com/office/drawing/2014/main" id="{985B9C05-7E65-A34B-84AA-1B481BA3D1DC}"/>
              </a:ext>
            </a:extLst>
          </p:cNvPr>
          <p:cNvSpPr txBox="1"/>
          <p:nvPr/>
        </p:nvSpPr>
        <p:spPr>
          <a:xfrm>
            <a:off x="141050" y="5973419"/>
            <a:ext cx="7502940" cy="830997"/>
          </a:xfrm>
          <a:prstGeom prst="rect">
            <a:avLst/>
          </a:prstGeom>
          <a:noFill/>
        </p:spPr>
        <p:txBody>
          <a:bodyPr wrap="square" rtlCol="0">
            <a:spAutoFit/>
          </a:bodyPr>
          <a:lstStyle/>
          <a:p>
            <a:r>
              <a:rPr lang="fr-FR" sz="2400" dirty="0"/>
              <a:t>Le paramètre important est le total des émissions de CO2; le rythme a une influence mineure</a:t>
            </a:r>
          </a:p>
        </p:txBody>
      </p:sp>
    </p:spTree>
    <p:extLst>
      <p:ext uri="{BB962C8B-B14F-4D97-AF65-F5344CB8AC3E}">
        <p14:creationId xmlns:p14="http://schemas.microsoft.com/office/powerpoint/2010/main" val="2900148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C942B-5BCA-1441-B376-2E0FC0F44E59}"/>
              </a:ext>
            </a:extLst>
          </p:cNvPr>
          <p:cNvSpPr>
            <a:spLocks noGrp="1"/>
          </p:cNvSpPr>
          <p:nvPr>
            <p:ph type="title"/>
          </p:nvPr>
        </p:nvSpPr>
        <p:spPr/>
        <p:txBody>
          <a:bodyPr>
            <a:normAutofit fontScale="90000"/>
          </a:bodyPr>
          <a:lstStyle/>
          <a:p>
            <a:r>
              <a:rPr lang="fr-FR" dirty="0"/>
              <a:t>Doit on limiter le changement climatique ?</a:t>
            </a:r>
          </a:p>
        </p:txBody>
      </p:sp>
      <p:sp>
        <p:nvSpPr>
          <p:cNvPr id="3" name="TextBox 2">
            <a:extLst>
              <a:ext uri="{FF2B5EF4-FFF2-40B4-BE49-F238E27FC236}">
                <a16:creationId xmlns:a16="http://schemas.microsoft.com/office/drawing/2014/main" id="{51A55030-F3F7-5546-82D1-3333D8C5D77E}"/>
              </a:ext>
            </a:extLst>
          </p:cNvPr>
          <p:cNvSpPr txBox="1"/>
          <p:nvPr/>
        </p:nvSpPr>
        <p:spPr>
          <a:xfrm>
            <a:off x="0" y="1360449"/>
            <a:ext cx="9025055" cy="5324535"/>
          </a:xfrm>
          <a:prstGeom prst="rect">
            <a:avLst/>
          </a:prstGeom>
          <a:noFill/>
        </p:spPr>
        <p:txBody>
          <a:bodyPr wrap="square" rtlCol="0">
            <a:spAutoFit/>
          </a:bodyPr>
          <a:lstStyle/>
          <a:p>
            <a:r>
              <a:rPr lang="fr-FR" sz="2000" dirty="0"/>
              <a:t>Les rapports du GIEC montrent que le changement climatique va avoir des impacts graves sur la santé, l’agriculture, les écosystèmes…</a:t>
            </a:r>
          </a:p>
          <a:p>
            <a:endParaRPr lang="fr-FR" sz="2000" dirty="0"/>
          </a:p>
          <a:p>
            <a:r>
              <a:rPr lang="fr-FR" sz="2000" dirty="0"/>
              <a:t>Mais, la lutte contre le changement climatique peut aussi avoir des impacts grave sur l’économie, le niveau de vie, le développement au sens large</a:t>
            </a:r>
          </a:p>
          <a:p>
            <a:endParaRPr lang="fr-FR" sz="2000" dirty="0"/>
          </a:p>
          <a:p>
            <a:r>
              <a:rPr lang="fr-FR" sz="2000" dirty="0"/>
              <a:t>La lutte contre le CC a des impacts négatifs assez rapides, et des bénéfices lointains (en temps).</a:t>
            </a:r>
          </a:p>
          <a:p>
            <a:endParaRPr lang="fr-FR" sz="2000" dirty="0"/>
          </a:p>
          <a:p>
            <a:r>
              <a:rPr lang="fr-FR" sz="2000" dirty="0">
                <a:solidFill>
                  <a:srgbClr val="FF0000"/>
                </a:solidFill>
              </a:rPr>
              <a:t>On est donc face à un choix politique qui revient à privilégier les générations actuelles ou les générations futures</a:t>
            </a:r>
          </a:p>
          <a:p>
            <a:endParaRPr lang="fr-FR" sz="2000" dirty="0"/>
          </a:p>
          <a:p>
            <a:r>
              <a:rPr lang="fr-FR" sz="2000" dirty="0"/>
              <a:t>Il y a aussi un aspect géographique : Les dommages (dus au CC) ne sont pas sur les lieux de l’émission; certains pays sont plus vulnérables que d’autres. Clairement, on n’est pas dans un cadre pollueur-payeur.</a:t>
            </a:r>
          </a:p>
          <a:p>
            <a:r>
              <a:rPr lang="fr-FR" sz="2000" dirty="0"/>
              <a:t>Cela rend les négociations internationales (qui doit faire les efforts) particulièrement difficile</a:t>
            </a:r>
          </a:p>
        </p:txBody>
      </p:sp>
    </p:spTree>
    <p:extLst>
      <p:ext uri="{BB962C8B-B14F-4D97-AF65-F5344CB8AC3E}">
        <p14:creationId xmlns:p14="http://schemas.microsoft.com/office/powerpoint/2010/main" val="13869479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dirty="0"/>
              <a:t>Comment limiter le changement clim. ?</a:t>
            </a:r>
          </a:p>
        </p:txBody>
      </p:sp>
      <p:sp>
        <p:nvSpPr>
          <p:cNvPr id="4" name="Rectangle 3"/>
          <p:cNvSpPr/>
          <p:nvPr/>
        </p:nvSpPr>
        <p:spPr>
          <a:xfrm>
            <a:off x="0" y="738245"/>
            <a:ext cx="9078343" cy="5940088"/>
          </a:xfrm>
          <a:prstGeom prst="rect">
            <a:avLst/>
          </a:prstGeom>
        </p:spPr>
        <p:txBody>
          <a:bodyPr wrap="square">
            <a:spAutoFit/>
          </a:bodyPr>
          <a:lstStyle/>
          <a:p>
            <a:pPr marL="357188" indent="-357188">
              <a:spcAft>
                <a:spcPts val="600"/>
              </a:spcAft>
            </a:pPr>
            <a:r>
              <a:rPr lang="fr-FR" sz="2000" dirty="0">
                <a:latin typeface="Comic Sans MS"/>
                <a:cs typeface="Comic Sans MS"/>
              </a:rPr>
              <a:t>Pour lutter contre le changement climatique, il faut diminuer nos émissions de CO</a:t>
            </a:r>
            <a:r>
              <a:rPr lang="fr-FR" sz="2000" baseline="-25000" dirty="0">
                <a:latin typeface="Comic Sans MS"/>
                <a:cs typeface="Comic Sans MS"/>
              </a:rPr>
              <a:t>2</a:t>
            </a:r>
            <a:r>
              <a:rPr lang="fr-FR" sz="2000" dirty="0">
                <a:latin typeface="Comic Sans MS"/>
                <a:cs typeface="Comic Sans MS"/>
              </a:rPr>
              <a:t> (prioritairement), méthane et N</a:t>
            </a:r>
            <a:r>
              <a:rPr lang="fr-FR" sz="2000" baseline="-25000" dirty="0">
                <a:latin typeface="Comic Sans MS"/>
                <a:cs typeface="Comic Sans MS"/>
              </a:rPr>
              <a:t>2</a:t>
            </a:r>
            <a:r>
              <a:rPr lang="fr-FR" sz="2000" dirty="0">
                <a:latin typeface="Comic Sans MS"/>
                <a:cs typeface="Comic Sans MS"/>
              </a:rPr>
              <a:t>O (aussi)</a:t>
            </a:r>
          </a:p>
          <a:p>
            <a:pPr marL="357188" indent="-357188">
              <a:spcAft>
                <a:spcPts val="600"/>
              </a:spcAft>
            </a:pPr>
            <a:r>
              <a:rPr lang="fr-FR" sz="2000" dirty="0">
                <a:latin typeface="Comic Sans MS"/>
                <a:cs typeface="Comic Sans MS"/>
              </a:rPr>
              <a:t>Méthane lié à fuites de gaz naturel, décharges, et agriculture</a:t>
            </a:r>
          </a:p>
          <a:p>
            <a:pPr marL="357188" indent="-357188">
              <a:spcAft>
                <a:spcPts val="600"/>
              </a:spcAft>
            </a:pPr>
            <a:r>
              <a:rPr lang="fr-FR" sz="2000" dirty="0">
                <a:latin typeface="Comic Sans MS"/>
                <a:cs typeface="Comic Sans MS"/>
              </a:rPr>
              <a:t>N</a:t>
            </a:r>
            <a:r>
              <a:rPr lang="fr-FR" sz="2000" baseline="-25000" dirty="0">
                <a:latin typeface="Comic Sans MS"/>
                <a:cs typeface="Comic Sans MS"/>
              </a:rPr>
              <a:t>2</a:t>
            </a:r>
            <a:r>
              <a:rPr lang="fr-FR" sz="2000" dirty="0">
                <a:latin typeface="Comic Sans MS"/>
                <a:cs typeface="Comic Sans MS"/>
              </a:rPr>
              <a:t>O essentiellement lié à agriculture</a:t>
            </a:r>
          </a:p>
          <a:p>
            <a:pPr marL="357188" indent="-357188">
              <a:spcAft>
                <a:spcPts val="600"/>
              </a:spcAft>
            </a:pPr>
            <a:r>
              <a:rPr lang="fr-FR" sz="2000" dirty="0">
                <a:latin typeface="Comic Sans MS"/>
                <a:cs typeface="Comic Sans MS"/>
              </a:rPr>
              <a:t>CO</a:t>
            </a:r>
            <a:r>
              <a:rPr lang="fr-FR" sz="2000" baseline="-25000" dirty="0">
                <a:latin typeface="Comic Sans MS"/>
                <a:cs typeface="Comic Sans MS"/>
              </a:rPr>
              <a:t>2</a:t>
            </a:r>
            <a:r>
              <a:rPr lang="fr-FR" sz="2000" dirty="0">
                <a:latin typeface="Comic Sans MS"/>
                <a:cs typeface="Comic Sans MS"/>
              </a:rPr>
              <a:t> lié à l’utilisation des combustibles fossiles : Charbon, pétrole, gaz naturel.  </a:t>
            </a:r>
          </a:p>
          <a:p>
            <a:pPr marL="357188" indent="-357188"/>
            <a:r>
              <a:rPr lang="fr-FR" sz="2000" dirty="0">
                <a:latin typeface="Comic Sans MS"/>
                <a:cs typeface="Comic Sans MS"/>
              </a:rPr>
              <a:t>La diminution de ces usages passe par </a:t>
            </a:r>
          </a:p>
          <a:p>
            <a:pPr marL="717550" indent="-274638">
              <a:buFont typeface="Arial"/>
              <a:buChar char="•"/>
            </a:pPr>
            <a:r>
              <a:rPr lang="fr-FR" sz="2000" dirty="0">
                <a:solidFill>
                  <a:srgbClr val="FF0000"/>
                </a:solidFill>
                <a:latin typeface="Comic Sans MS"/>
                <a:cs typeface="Comic Sans MS"/>
              </a:rPr>
              <a:t>Sobriété</a:t>
            </a:r>
            <a:r>
              <a:rPr lang="fr-FR" sz="2000" dirty="0">
                <a:latin typeface="Comic Sans MS"/>
                <a:cs typeface="Comic Sans MS"/>
              </a:rPr>
              <a:t> (Moins de viande, de m</a:t>
            </a:r>
            <a:r>
              <a:rPr lang="fr-FR" sz="2000" baseline="30000" dirty="0">
                <a:latin typeface="Comic Sans MS"/>
                <a:cs typeface="Comic Sans MS"/>
              </a:rPr>
              <a:t>2</a:t>
            </a:r>
            <a:r>
              <a:rPr lang="fr-FR" sz="2000" dirty="0">
                <a:latin typeface="Comic Sans MS"/>
                <a:cs typeface="Comic Sans MS"/>
              </a:rPr>
              <a:t>, de km parcourus, d’objets, d’eau chaude</a:t>
            </a:r>
            <a:r>
              <a:rPr lang="mr-IN" sz="2000" dirty="0">
                <a:latin typeface="Comic Sans MS"/>
                <a:cs typeface="Comic Sans MS"/>
              </a:rPr>
              <a:t>…</a:t>
            </a:r>
            <a:r>
              <a:rPr lang="fr-FR" sz="2000" dirty="0">
                <a:latin typeface="Comic Sans MS"/>
                <a:cs typeface="Comic Sans MS"/>
              </a:rPr>
              <a:t>)</a:t>
            </a:r>
          </a:p>
          <a:p>
            <a:pPr marL="717550" indent="-274638">
              <a:buFont typeface="Arial"/>
              <a:buChar char="•"/>
            </a:pPr>
            <a:r>
              <a:rPr lang="fr-FR" sz="2000" dirty="0">
                <a:solidFill>
                  <a:srgbClr val="FF0000"/>
                </a:solidFill>
                <a:latin typeface="Comic Sans MS"/>
                <a:cs typeface="Comic Sans MS"/>
              </a:rPr>
              <a:t>Efficacité</a:t>
            </a:r>
            <a:r>
              <a:rPr lang="fr-FR" sz="2000" dirty="0">
                <a:latin typeface="Comic Sans MS"/>
                <a:cs typeface="Comic Sans MS"/>
              </a:rPr>
              <a:t> (isolation, meilleurs rendements des moteurs, </a:t>
            </a:r>
            <a:r>
              <a:rPr lang="fr-FR" sz="2000" dirty="0" err="1">
                <a:latin typeface="Comic Sans MS"/>
                <a:cs typeface="Comic Sans MS"/>
              </a:rPr>
              <a:t>co-génération</a:t>
            </a:r>
            <a:r>
              <a:rPr lang="mr-IN" sz="2000" dirty="0">
                <a:latin typeface="Comic Sans MS"/>
                <a:cs typeface="Comic Sans MS"/>
              </a:rPr>
              <a:t>…</a:t>
            </a:r>
            <a:r>
              <a:rPr lang="fr-FR" sz="2000" dirty="0">
                <a:latin typeface="Comic Sans MS"/>
                <a:cs typeface="Comic Sans MS"/>
              </a:rPr>
              <a:t>)</a:t>
            </a:r>
          </a:p>
          <a:p>
            <a:pPr marL="717550" indent="-274638">
              <a:buFont typeface="Arial"/>
              <a:buChar char="•"/>
            </a:pPr>
            <a:r>
              <a:rPr lang="fr-FR" sz="2000" dirty="0">
                <a:solidFill>
                  <a:srgbClr val="FF0000"/>
                </a:solidFill>
                <a:latin typeface="Comic Sans MS"/>
                <a:cs typeface="Comic Sans MS"/>
              </a:rPr>
              <a:t>Electrification</a:t>
            </a:r>
            <a:r>
              <a:rPr lang="fr-FR" sz="2000" dirty="0">
                <a:latin typeface="Comic Sans MS"/>
                <a:cs typeface="Comic Sans MS"/>
              </a:rPr>
              <a:t> (non carbonée) des usages énergétiques</a:t>
            </a:r>
          </a:p>
          <a:p>
            <a:pPr marL="357188" indent="-357188"/>
            <a:r>
              <a:rPr lang="fr-FR" sz="2000" dirty="0">
                <a:latin typeface="Comic Sans MS"/>
                <a:cs typeface="Comic Sans MS"/>
              </a:rPr>
              <a:t>On peut aussi compter sur la </a:t>
            </a:r>
            <a:r>
              <a:rPr lang="fr-FR" sz="2000" dirty="0">
                <a:solidFill>
                  <a:srgbClr val="0070C0"/>
                </a:solidFill>
                <a:latin typeface="Comic Sans MS"/>
                <a:cs typeface="Comic Sans MS"/>
              </a:rPr>
              <a:t>géo-ingénierie </a:t>
            </a:r>
            <a:r>
              <a:rPr lang="fr-FR" sz="2000" dirty="0">
                <a:latin typeface="Comic Sans MS"/>
                <a:cs typeface="Comic Sans MS"/>
              </a:rPr>
              <a:t>pour limiter le réchauffement</a:t>
            </a:r>
          </a:p>
          <a:p>
            <a:pPr marL="357188" indent="-357188"/>
            <a:endParaRPr lang="fr-FR" sz="2000" dirty="0">
              <a:latin typeface="Comic Sans MS"/>
              <a:cs typeface="Comic Sans MS"/>
            </a:endParaRPr>
          </a:p>
          <a:p>
            <a:pPr marL="357188" indent="-357188"/>
            <a:r>
              <a:rPr lang="fr-FR" sz="2000" dirty="0">
                <a:latin typeface="Comic Sans MS"/>
                <a:cs typeface="Comic Sans MS"/>
              </a:rPr>
              <a:t>La contribution relative de ces différents leviers relève de choix politiques.  La science est muette pour arbitrer entre un scénario de type </a:t>
            </a:r>
            <a:r>
              <a:rPr lang="fr-FR" sz="2000" dirty="0" err="1">
                <a:latin typeface="Comic Sans MS"/>
                <a:cs typeface="Comic Sans MS"/>
              </a:rPr>
              <a:t>NegaWatt</a:t>
            </a:r>
            <a:r>
              <a:rPr lang="fr-FR" sz="2000" dirty="0">
                <a:latin typeface="Comic Sans MS"/>
                <a:cs typeface="Comic Sans MS"/>
              </a:rPr>
              <a:t> (forte sobriété) ou une transition massive vers une électricité nucléaire.</a:t>
            </a:r>
          </a:p>
        </p:txBody>
      </p:sp>
    </p:spTree>
    <p:extLst>
      <p:ext uri="{BB962C8B-B14F-4D97-AF65-F5344CB8AC3E}">
        <p14:creationId xmlns:p14="http://schemas.microsoft.com/office/powerpoint/2010/main" val="755252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1A173-8464-324E-9980-FE30402A2FEA}"/>
              </a:ext>
            </a:extLst>
          </p:cNvPr>
          <p:cNvSpPr>
            <a:spLocks noGrp="1"/>
          </p:cNvSpPr>
          <p:nvPr>
            <p:ph type="title"/>
          </p:nvPr>
        </p:nvSpPr>
        <p:spPr/>
        <p:txBody>
          <a:bodyPr/>
          <a:lstStyle/>
          <a:p>
            <a:r>
              <a:rPr lang="fr-FR" dirty="0"/>
              <a:t>Le GIEC</a:t>
            </a:r>
          </a:p>
        </p:txBody>
      </p:sp>
      <p:sp>
        <p:nvSpPr>
          <p:cNvPr id="3" name="Content Placeholder 2">
            <a:extLst>
              <a:ext uri="{FF2B5EF4-FFF2-40B4-BE49-F238E27FC236}">
                <a16:creationId xmlns:a16="http://schemas.microsoft.com/office/drawing/2014/main" id="{58C94676-B0D4-674C-B9F5-29140E5279A5}"/>
              </a:ext>
            </a:extLst>
          </p:cNvPr>
          <p:cNvSpPr>
            <a:spLocks noGrp="1"/>
          </p:cNvSpPr>
          <p:nvPr>
            <p:ph idx="1"/>
          </p:nvPr>
        </p:nvSpPr>
        <p:spPr>
          <a:xfrm>
            <a:off x="0" y="721901"/>
            <a:ext cx="9144000" cy="6136099"/>
          </a:xfrm>
        </p:spPr>
        <p:txBody>
          <a:bodyPr>
            <a:normAutofit/>
          </a:bodyPr>
          <a:lstStyle/>
          <a:p>
            <a:pPr>
              <a:spcAft>
                <a:spcPts val="600"/>
              </a:spcAft>
            </a:pPr>
            <a:r>
              <a:rPr lang="fr-FR" dirty="0">
                <a:solidFill>
                  <a:srgbClr val="0070C0"/>
                </a:solidFill>
              </a:rPr>
              <a:t>Groupe d'experts intergouvernemental sur l'évolution du climat </a:t>
            </a:r>
            <a:r>
              <a:rPr lang="fr-FR" dirty="0"/>
              <a:t>(</a:t>
            </a:r>
            <a:r>
              <a:rPr lang="fr-FR" sz="2000" dirty="0" err="1"/>
              <a:t>Intergovernmental</a:t>
            </a:r>
            <a:r>
              <a:rPr lang="fr-FR" sz="2000" dirty="0"/>
              <a:t> Panel on </a:t>
            </a:r>
            <a:r>
              <a:rPr lang="fr-FR" sz="2000" dirty="0" err="1"/>
              <a:t>Climate</a:t>
            </a:r>
            <a:r>
              <a:rPr lang="fr-FR" sz="2000" dirty="0"/>
              <a:t> Change</a:t>
            </a:r>
            <a:r>
              <a:rPr lang="fr-FR" dirty="0"/>
              <a:t>)</a:t>
            </a:r>
          </a:p>
          <a:p>
            <a:pPr>
              <a:spcAft>
                <a:spcPts val="600"/>
              </a:spcAft>
            </a:pPr>
            <a:r>
              <a:rPr lang="fr-FR" dirty="0"/>
              <a:t>Créé par l’ONU en 1988</a:t>
            </a:r>
          </a:p>
          <a:p>
            <a:pPr>
              <a:spcAft>
                <a:spcPts val="600"/>
              </a:spcAft>
            </a:pPr>
            <a:r>
              <a:rPr lang="fr-FR" dirty="0"/>
              <a:t>Premier rapport en 1990; sixième en 2022</a:t>
            </a:r>
          </a:p>
          <a:p>
            <a:pPr>
              <a:spcAft>
                <a:spcPts val="600"/>
              </a:spcAft>
            </a:pPr>
            <a:r>
              <a:rPr lang="fr-FR" dirty="0"/>
              <a:t>Quelques rapports spéciaux en plus</a:t>
            </a:r>
          </a:p>
          <a:p>
            <a:pPr>
              <a:spcAft>
                <a:spcPts val="600"/>
              </a:spcAft>
            </a:pPr>
            <a:r>
              <a:rPr lang="fr-FR" dirty="0"/>
              <a:t>Rapports écrits par les experts.  Le “</a:t>
            </a:r>
            <a:r>
              <a:rPr lang="fr-FR" i="1" dirty="0">
                <a:solidFill>
                  <a:srgbClr val="0070C0"/>
                </a:solidFill>
              </a:rPr>
              <a:t>résumé pour les décideurs</a:t>
            </a:r>
            <a:r>
              <a:rPr lang="fr-FR" dirty="0"/>
              <a:t>” est </a:t>
            </a:r>
            <a:r>
              <a:rPr lang="fr-FR" dirty="0">
                <a:solidFill>
                  <a:srgbClr val="0070C0"/>
                </a:solidFill>
              </a:rPr>
              <a:t>négocié et approuvé </a:t>
            </a:r>
            <a:r>
              <a:rPr lang="fr-FR" dirty="0"/>
              <a:t>par les représentants des états</a:t>
            </a:r>
          </a:p>
          <a:p>
            <a:pPr>
              <a:spcAft>
                <a:spcPts val="600"/>
              </a:spcAft>
            </a:pPr>
            <a:r>
              <a:rPr lang="fr-FR" dirty="0"/>
              <a:t>Les </a:t>
            </a:r>
            <a:r>
              <a:rPr lang="fr-FR" dirty="0">
                <a:solidFill>
                  <a:srgbClr val="0070C0"/>
                </a:solidFill>
              </a:rPr>
              <a:t>auteurs ne sont pas rémunérés </a:t>
            </a:r>
            <a:r>
              <a:rPr lang="fr-FR" dirty="0"/>
              <a:t>par le GIEC.  Ils consacrent une partie de leur temps de travail à cette activité</a:t>
            </a:r>
          </a:p>
        </p:txBody>
      </p:sp>
    </p:spTree>
    <p:extLst>
      <p:ext uri="{BB962C8B-B14F-4D97-AF65-F5344CB8AC3E}">
        <p14:creationId xmlns:p14="http://schemas.microsoft.com/office/powerpoint/2010/main" val="20145195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AD0D6-FEFF-0042-B6C9-C2DAA5CF8412}"/>
              </a:ext>
            </a:extLst>
          </p:cNvPr>
          <p:cNvSpPr>
            <a:spLocks noGrp="1"/>
          </p:cNvSpPr>
          <p:nvPr>
            <p:ph type="title"/>
          </p:nvPr>
        </p:nvSpPr>
        <p:spPr/>
        <p:txBody>
          <a:bodyPr/>
          <a:lstStyle/>
          <a:p>
            <a:r>
              <a:rPr lang="fr-FR" dirty="0"/>
              <a:t>Une pandémie (</a:t>
            </a:r>
            <a:r>
              <a:rPr lang="fr-FR" dirty="0" err="1"/>
              <a:t>supp</a:t>
            </a:r>
            <a:r>
              <a:rPr lang="fr-FR" dirty="0"/>
              <a:t>) tous les ans ?</a:t>
            </a:r>
          </a:p>
        </p:txBody>
      </p:sp>
      <p:pic>
        <p:nvPicPr>
          <p:cNvPr id="6" name="Picture 5">
            <a:extLst>
              <a:ext uri="{FF2B5EF4-FFF2-40B4-BE49-F238E27FC236}">
                <a16:creationId xmlns:a16="http://schemas.microsoft.com/office/drawing/2014/main" id="{E3C6A1BE-473A-5249-B95A-1901E8D743B9}"/>
              </a:ext>
            </a:extLst>
          </p:cNvPr>
          <p:cNvPicPr>
            <a:picLocks noChangeAspect="1"/>
          </p:cNvPicPr>
          <p:nvPr/>
        </p:nvPicPr>
        <p:blipFill>
          <a:blip r:embed="rId2"/>
          <a:stretch>
            <a:fillRect/>
          </a:stretch>
        </p:blipFill>
        <p:spPr>
          <a:xfrm>
            <a:off x="662550" y="673922"/>
            <a:ext cx="6982459" cy="3570087"/>
          </a:xfrm>
          <a:prstGeom prst="rect">
            <a:avLst/>
          </a:prstGeom>
        </p:spPr>
      </p:pic>
      <p:sp>
        <p:nvSpPr>
          <p:cNvPr id="7" name="TextBox 6">
            <a:extLst>
              <a:ext uri="{FF2B5EF4-FFF2-40B4-BE49-F238E27FC236}">
                <a16:creationId xmlns:a16="http://schemas.microsoft.com/office/drawing/2014/main" id="{E5A4FDF5-78A0-E144-AB59-315F2E0D5EDC}"/>
              </a:ext>
            </a:extLst>
          </p:cNvPr>
          <p:cNvSpPr txBox="1"/>
          <p:nvPr/>
        </p:nvSpPr>
        <p:spPr>
          <a:xfrm>
            <a:off x="425946" y="2338928"/>
            <a:ext cx="590226" cy="369332"/>
          </a:xfrm>
          <a:prstGeom prst="rect">
            <a:avLst/>
          </a:prstGeom>
          <a:solidFill>
            <a:schemeClr val="bg1"/>
          </a:solidFill>
        </p:spPr>
        <p:txBody>
          <a:bodyPr wrap="none" rtlCol="0">
            <a:spAutoFit/>
          </a:bodyPr>
          <a:lstStyle/>
          <a:p>
            <a:r>
              <a:rPr lang="fr-FR" dirty="0">
                <a:solidFill>
                  <a:srgbClr val="FF0000"/>
                </a:solidFill>
              </a:rPr>
              <a:t>-5 %</a:t>
            </a:r>
          </a:p>
        </p:txBody>
      </p:sp>
      <p:sp>
        <p:nvSpPr>
          <p:cNvPr id="8" name="TextBox 7">
            <a:extLst>
              <a:ext uri="{FF2B5EF4-FFF2-40B4-BE49-F238E27FC236}">
                <a16:creationId xmlns:a16="http://schemas.microsoft.com/office/drawing/2014/main" id="{3821A515-B529-4F48-A61A-342F6D121B91}"/>
              </a:ext>
            </a:extLst>
          </p:cNvPr>
          <p:cNvSpPr txBox="1"/>
          <p:nvPr/>
        </p:nvSpPr>
        <p:spPr>
          <a:xfrm>
            <a:off x="308927" y="2970626"/>
            <a:ext cx="707245" cy="369332"/>
          </a:xfrm>
          <a:prstGeom prst="rect">
            <a:avLst/>
          </a:prstGeom>
          <a:solidFill>
            <a:schemeClr val="bg1"/>
          </a:solidFill>
        </p:spPr>
        <p:txBody>
          <a:bodyPr wrap="none" rtlCol="0">
            <a:spAutoFit/>
          </a:bodyPr>
          <a:lstStyle/>
          <a:p>
            <a:r>
              <a:rPr lang="fr-FR" dirty="0">
                <a:solidFill>
                  <a:srgbClr val="FF0000"/>
                </a:solidFill>
              </a:rPr>
              <a:t>-10 %</a:t>
            </a:r>
          </a:p>
        </p:txBody>
      </p:sp>
      <p:sp>
        <p:nvSpPr>
          <p:cNvPr id="9" name="TextBox 8">
            <a:extLst>
              <a:ext uri="{FF2B5EF4-FFF2-40B4-BE49-F238E27FC236}">
                <a16:creationId xmlns:a16="http://schemas.microsoft.com/office/drawing/2014/main" id="{CF0D6719-F07A-1C4C-8E5D-26A8FA35E922}"/>
              </a:ext>
            </a:extLst>
          </p:cNvPr>
          <p:cNvSpPr txBox="1"/>
          <p:nvPr/>
        </p:nvSpPr>
        <p:spPr>
          <a:xfrm>
            <a:off x="308927" y="3659882"/>
            <a:ext cx="707245" cy="369332"/>
          </a:xfrm>
          <a:prstGeom prst="rect">
            <a:avLst/>
          </a:prstGeom>
          <a:solidFill>
            <a:schemeClr val="bg1"/>
          </a:solidFill>
        </p:spPr>
        <p:txBody>
          <a:bodyPr wrap="none" rtlCol="0">
            <a:spAutoFit/>
          </a:bodyPr>
          <a:lstStyle/>
          <a:p>
            <a:r>
              <a:rPr lang="fr-FR" dirty="0">
                <a:solidFill>
                  <a:srgbClr val="FF0000"/>
                </a:solidFill>
              </a:rPr>
              <a:t>-15 %</a:t>
            </a:r>
          </a:p>
        </p:txBody>
      </p:sp>
      <p:sp>
        <p:nvSpPr>
          <p:cNvPr id="10" name="TextBox 9">
            <a:extLst>
              <a:ext uri="{FF2B5EF4-FFF2-40B4-BE49-F238E27FC236}">
                <a16:creationId xmlns:a16="http://schemas.microsoft.com/office/drawing/2014/main" id="{A4278D3F-D648-634F-900B-5AF082ACD665}"/>
              </a:ext>
            </a:extLst>
          </p:cNvPr>
          <p:cNvSpPr txBox="1"/>
          <p:nvPr/>
        </p:nvSpPr>
        <p:spPr>
          <a:xfrm>
            <a:off x="496478" y="1662430"/>
            <a:ext cx="519694" cy="369332"/>
          </a:xfrm>
          <a:prstGeom prst="rect">
            <a:avLst/>
          </a:prstGeom>
          <a:solidFill>
            <a:schemeClr val="bg1"/>
          </a:solidFill>
        </p:spPr>
        <p:txBody>
          <a:bodyPr wrap="none" rtlCol="0">
            <a:spAutoFit/>
          </a:bodyPr>
          <a:lstStyle/>
          <a:p>
            <a:r>
              <a:rPr lang="fr-FR" dirty="0">
                <a:solidFill>
                  <a:srgbClr val="FF0000"/>
                </a:solidFill>
              </a:rPr>
              <a:t>0 %</a:t>
            </a:r>
          </a:p>
        </p:txBody>
      </p:sp>
      <p:pic>
        <p:nvPicPr>
          <p:cNvPr id="4" name="Picture 3">
            <a:extLst>
              <a:ext uri="{FF2B5EF4-FFF2-40B4-BE49-F238E27FC236}">
                <a16:creationId xmlns:a16="http://schemas.microsoft.com/office/drawing/2014/main" id="{425591EA-B957-EA4C-B1EE-DE0852BD8541}"/>
              </a:ext>
            </a:extLst>
          </p:cNvPr>
          <p:cNvPicPr>
            <a:picLocks noChangeAspect="1"/>
          </p:cNvPicPr>
          <p:nvPr/>
        </p:nvPicPr>
        <p:blipFill>
          <a:blip r:embed="rId3"/>
          <a:stretch>
            <a:fillRect/>
          </a:stretch>
        </p:blipFill>
        <p:spPr>
          <a:xfrm>
            <a:off x="7725135" y="3339958"/>
            <a:ext cx="1334766" cy="2177776"/>
          </a:xfrm>
          <a:prstGeom prst="rect">
            <a:avLst/>
          </a:prstGeom>
        </p:spPr>
      </p:pic>
      <p:sp>
        <p:nvSpPr>
          <p:cNvPr id="11" name="TextBox 10">
            <a:extLst>
              <a:ext uri="{FF2B5EF4-FFF2-40B4-BE49-F238E27FC236}">
                <a16:creationId xmlns:a16="http://schemas.microsoft.com/office/drawing/2014/main" id="{7F759B44-D953-0B4C-AFB7-CDA70AFEAE0A}"/>
              </a:ext>
            </a:extLst>
          </p:cNvPr>
          <p:cNvSpPr txBox="1"/>
          <p:nvPr/>
        </p:nvSpPr>
        <p:spPr>
          <a:xfrm>
            <a:off x="6277007" y="3339958"/>
            <a:ext cx="2335575" cy="2139047"/>
          </a:xfrm>
          <a:prstGeom prst="rect">
            <a:avLst/>
          </a:prstGeom>
          <a:solidFill>
            <a:schemeClr val="bg1"/>
          </a:solidFill>
        </p:spPr>
        <p:txBody>
          <a:bodyPr wrap="none" rtlCol="0">
            <a:spAutoFit/>
          </a:bodyPr>
          <a:lstStyle/>
          <a:p>
            <a:pPr algn="r">
              <a:spcAft>
                <a:spcPts val="500"/>
              </a:spcAft>
            </a:pPr>
            <a:r>
              <a:rPr lang="fr-FR" dirty="0"/>
              <a:t>Electricité</a:t>
            </a:r>
          </a:p>
          <a:p>
            <a:pPr algn="r">
              <a:spcAft>
                <a:spcPts val="500"/>
              </a:spcAft>
            </a:pPr>
            <a:r>
              <a:rPr lang="fr-FR" dirty="0"/>
              <a:t>Industrie</a:t>
            </a:r>
          </a:p>
          <a:p>
            <a:pPr algn="r">
              <a:spcAft>
                <a:spcPts val="500"/>
              </a:spcAft>
            </a:pPr>
            <a:r>
              <a:rPr lang="fr-FR" dirty="0"/>
              <a:t>Transport terrestre</a:t>
            </a:r>
          </a:p>
          <a:p>
            <a:pPr algn="r">
              <a:spcAft>
                <a:spcPts val="500"/>
              </a:spcAft>
            </a:pPr>
            <a:r>
              <a:rPr lang="fr-FR" dirty="0"/>
              <a:t>Résidentiel et Tertiaire</a:t>
            </a:r>
          </a:p>
          <a:p>
            <a:pPr algn="r">
              <a:spcAft>
                <a:spcPts val="500"/>
              </a:spcAft>
            </a:pPr>
            <a:r>
              <a:rPr lang="fr-FR" dirty="0"/>
              <a:t>Aviation Nationale</a:t>
            </a:r>
          </a:p>
          <a:p>
            <a:pPr algn="r">
              <a:spcAft>
                <a:spcPts val="500"/>
              </a:spcAft>
            </a:pPr>
            <a:r>
              <a:rPr lang="fr-FR" dirty="0"/>
              <a:t>Aviation Internationale</a:t>
            </a:r>
          </a:p>
        </p:txBody>
      </p:sp>
      <p:sp>
        <p:nvSpPr>
          <p:cNvPr id="12" name="TextBox 11">
            <a:extLst>
              <a:ext uri="{FF2B5EF4-FFF2-40B4-BE49-F238E27FC236}">
                <a16:creationId xmlns:a16="http://schemas.microsoft.com/office/drawing/2014/main" id="{750D042C-5ACB-A94F-85A8-139EDC3B95E1}"/>
              </a:ext>
            </a:extLst>
          </p:cNvPr>
          <p:cNvSpPr txBox="1"/>
          <p:nvPr/>
        </p:nvSpPr>
        <p:spPr>
          <a:xfrm>
            <a:off x="35544" y="4296491"/>
            <a:ext cx="2744406" cy="369332"/>
          </a:xfrm>
          <a:prstGeom prst="rect">
            <a:avLst/>
          </a:prstGeom>
          <a:noFill/>
        </p:spPr>
        <p:txBody>
          <a:bodyPr wrap="none" rtlCol="0">
            <a:spAutoFit/>
          </a:bodyPr>
          <a:lstStyle/>
          <a:p>
            <a:r>
              <a:rPr lang="fr-FR" dirty="0"/>
              <a:t>Source : </a:t>
            </a:r>
            <a:r>
              <a:rPr lang="fr-FR" dirty="0" err="1"/>
              <a:t>carbonmonitor.org</a:t>
            </a:r>
            <a:endParaRPr lang="fr-FR" dirty="0"/>
          </a:p>
        </p:txBody>
      </p:sp>
      <p:sp>
        <p:nvSpPr>
          <p:cNvPr id="3" name="TextBox 2">
            <a:extLst>
              <a:ext uri="{FF2B5EF4-FFF2-40B4-BE49-F238E27FC236}">
                <a16:creationId xmlns:a16="http://schemas.microsoft.com/office/drawing/2014/main" id="{464F9A3D-5036-E440-B56E-9B2114A629D3}"/>
              </a:ext>
            </a:extLst>
          </p:cNvPr>
          <p:cNvSpPr txBox="1"/>
          <p:nvPr/>
        </p:nvSpPr>
        <p:spPr>
          <a:xfrm>
            <a:off x="0" y="5300700"/>
            <a:ext cx="9144000" cy="1584062"/>
          </a:xfrm>
          <a:prstGeom prst="rect">
            <a:avLst/>
          </a:prstGeom>
          <a:noFill/>
        </p:spPr>
        <p:txBody>
          <a:bodyPr wrap="square" rtlCol="0">
            <a:spAutoFit/>
          </a:bodyPr>
          <a:lstStyle/>
          <a:p>
            <a:pPr marL="177800" indent="-168275"/>
            <a:r>
              <a:rPr lang="fr-FR" sz="2400" dirty="0"/>
              <a:t>Entre 2019 et 2020, les émissions mondiales ont diminué de ≈5,5%</a:t>
            </a:r>
          </a:p>
          <a:p>
            <a:pPr marL="177800" indent="-168275"/>
            <a:r>
              <a:rPr lang="fr-FR" sz="2400" dirty="0"/>
              <a:t>Réduction des transports terrestres était la première cause</a:t>
            </a:r>
          </a:p>
          <a:p>
            <a:pPr marL="177800" indent="-168275"/>
            <a:r>
              <a:rPr lang="fr-FR" sz="2400" dirty="0"/>
              <a:t>Variable suivant les pays.  Notez la contribution de l’aviation dans les pays occidentaux</a:t>
            </a:r>
          </a:p>
        </p:txBody>
      </p:sp>
      <p:sp>
        <p:nvSpPr>
          <p:cNvPr id="5" name="TextBox 4">
            <a:extLst>
              <a:ext uri="{FF2B5EF4-FFF2-40B4-BE49-F238E27FC236}">
                <a16:creationId xmlns:a16="http://schemas.microsoft.com/office/drawing/2014/main" id="{E2BE0AD9-8BB5-4B4F-B455-B4D929A5C45C}"/>
              </a:ext>
            </a:extLst>
          </p:cNvPr>
          <p:cNvSpPr txBox="1"/>
          <p:nvPr/>
        </p:nvSpPr>
        <p:spPr>
          <a:xfrm>
            <a:off x="5277679" y="1228322"/>
            <a:ext cx="1595309" cy="400110"/>
          </a:xfrm>
          <a:prstGeom prst="rect">
            <a:avLst/>
          </a:prstGeom>
          <a:noFill/>
        </p:spPr>
        <p:txBody>
          <a:bodyPr wrap="none" rtlCol="0">
            <a:spAutoFit/>
          </a:bodyPr>
          <a:lstStyle/>
          <a:p>
            <a:r>
              <a:rPr lang="fr-FR" sz="2000" dirty="0">
                <a:solidFill>
                  <a:srgbClr val="FF0000"/>
                </a:solidFill>
              </a:rPr>
              <a:t>2019 =&gt; 2020</a:t>
            </a:r>
          </a:p>
        </p:txBody>
      </p:sp>
    </p:spTree>
    <p:extLst>
      <p:ext uri="{BB962C8B-B14F-4D97-AF65-F5344CB8AC3E}">
        <p14:creationId xmlns:p14="http://schemas.microsoft.com/office/powerpoint/2010/main" val="4149825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F2E9F-0E6B-1246-96F5-296B045102B4}"/>
              </a:ext>
            </a:extLst>
          </p:cNvPr>
          <p:cNvSpPr>
            <a:spLocks noGrp="1"/>
          </p:cNvSpPr>
          <p:nvPr>
            <p:ph type="title"/>
          </p:nvPr>
        </p:nvSpPr>
        <p:spPr/>
        <p:txBody>
          <a:bodyPr/>
          <a:lstStyle/>
          <a:p>
            <a:r>
              <a:rPr lang="fr-FR" dirty="0"/>
              <a:t>Mais pas durable…</a:t>
            </a:r>
          </a:p>
        </p:txBody>
      </p:sp>
      <p:pic>
        <p:nvPicPr>
          <p:cNvPr id="4" name="Picture 3">
            <a:extLst>
              <a:ext uri="{FF2B5EF4-FFF2-40B4-BE49-F238E27FC236}">
                <a16:creationId xmlns:a16="http://schemas.microsoft.com/office/drawing/2014/main" id="{FF0146C6-E2B5-054F-A3B0-84B904BCE08F}"/>
              </a:ext>
            </a:extLst>
          </p:cNvPr>
          <p:cNvPicPr>
            <a:picLocks noChangeAspect="1"/>
          </p:cNvPicPr>
          <p:nvPr/>
        </p:nvPicPr>
        <p:blipFill>
          <a:blip r:embed="rId2"/>
          <a:stretch>
            <a:fillRect/>
          </a:stretch>
        </p:blipFill>
        <p:spPr>
          <a:xfrm>
            <a:off x="906609" y="699659"/>
            <a:ext cx="7096107" cy="3464837"/>
          </a:xfrm>
          <a:prstGeom prst="rect">
            <a:avLst/>
          </a:prstGeom>
        </p:spPr>
      </p:pic>
      <p:pic>
        <p:nvPicPr>
          <p:cNvPr id="6" name="Picture 5">
            <a:extLst>
              <a:ext uri="{FF2B5EF4-FFF2-40B4-BE49-F238E27FC236}">
                <a16:creationId xmlns:a16="http://schemas.microsoft.com/office/drawing/2014/main" id="{167A2E60-5890-1A49-A249-B56CA35CFBAF}"/>
              </a:ext>
            </a:extLst>
          </p:cNvPr>
          <p:cNvPicPr>
            <a:picLocks noChangeAspect="1"/>
          </p:cNvPicPr>
          <p:nvPr/>
        </p:nvPicPr>
        <p:blipFill>
          <a:blip r:embed="rId3"/>
          <a:stretch>
            <a:fillRect/>
          </a:stretch>
        </p:blipFill>
        <p:spPr>
          <a:xfrm>
            <a:off x="6450495" y="3925465"/>
            <a:ext cx="2564296" cy="1919516"/>
          </a:xfrm>
          <a:prstGeom prst="rect">
            <a:avLst/>
          </a:prstGeom>
        </p:spPr>
      </p:pic>
      <p:pic>
        <p:nvPicPr>
          <p:cNvPr id="10" name="Picture 9">
            <a:extLst>
              <a:ext uri="{FF2B5EF4-FFF2-40B4-BE49-F238E27FC236}">
                <a16:creationId xmlns:a16="http://schemas.microsoft.com/office/drawing/2014/main" id="{F739119E-4CC1-D741-8C30-941885989365}"/>
              </a:ext>
            </a:extLst>
          </p:cNvPr>
          <p:cNvPicPr>
            <a:picLocks noChangeAspect="1"/>
          </p:cNvPicPr>
          <p:nvPr/>
        </p:nvPicPr>
        <p:blipFill>
          <a:blip r:embed="rId4"/>
          <a:stretch>
            <a:fillRect/>
          </a:stretch>
        </p:blipFill>
        <p:spPr>
          <a:xfrm>
            <a:off x="424829" y="4075044"/>
            <a:ext cx="3105495" cy="2186609"/>
          </a:xfrm>
          <a:prstGeom prst="rect">
            <a:avLst/>
          </a:prstGeom>
        </p:spPr>
      </p:pic>
      <p:sp>
        <p:nvSpPr>
          <p:cNvPr id="3" name="TextBox 2">
            <a:extLst>
              <a:ext uri="{FF2B5EF4-FFF2-40B4-BE49-F238E27FC236}">
                <a16:creationId xmlns:a16="http://schemas.microsoft.com/office/drawing/2014/main" id="{DF5E3D64-7B9C-8E4B-9D16-635214A6A29E}"/>
              </a:ext>
            </a:extLst>
          </p:cNvPr>
          <p:cNvSpPr txBox="1"/>
          <p:nvPr/>
        </p:nvSpPr>
        <p:spPr>
          <a:xfrm>
            <a:off x="4999383" y="5934670"/>
            <a:ext cx="4144617" cy="923330"/>
          </a:xfrm>
          <a:prstGeom prst="rect">
            <a:avLst/>
          </a:prstGeom>
          <a:noFill/>
        </p:spPr>
        <p:txBody>
          <a:bodyPr wrap="square" rtlCol="0">
            <a:spAutoFit/>
          </a:bodyPr>
          <a:lstStyle/>
          <a:p>
            <a:r>
              <a:rPr lang="fr-FR" dirty="0"/>
              <a:t>En France, la diminution 2019=&gt;2021 est essentiellement liée au transport aérien international</a:t>
            </a:r>
          </a:p>
        </p:txBody>
      </p:sp>
      <p:sp>
        <p:nvSpPr>
          <p:cNvPr id="5" name="TextBox 4">
            <a:extLst>
              <a:ext uri="{FF2B5EF4-FFF2-40B4-BE49-F238E27FC236}">
                <a16:creationId xmlns:a16="http://schemas.microsoft.com/office/drawing/2014/main" id="{32D53A54-4E5A-5747-840D-4FA052E7E139}"/>
              </a:ext>
            </a:extLst>
          </p:cNvPr>
          <p:cNvSpPr txBox="1"/>
          <p:nvPr/>
        </p:nvSpPr>
        <p:spPr>
          <a:xfrm>
            <a:off x="228600" y="6400800"/>
            <a:ext cx="3084499" cy="369332"/>
          </a:xfrm>
          <a:prstGeom prst="rect">
            <a:avLst/>
          </a:prstGeom>
          <a:noFill/>
        </p:spPr>
        <p:txBody>
          <a:bodyPr wrap="none" rtlCol="0">
            <a:spAutoFit/>
          </a:bodyPr>
          <a:lstStyle/>
          <a:p>
            <a:r>
              <a:rPr lang="fr-FR" dirty="0"/>
              <a:t>Diminution de ≈1% en mondial</a:t>
            </a:r>
          </a:p>
        </p:txBody>
      </p:sp>
      <p:sp>
        <p:nvSpPr>
          <p:cNvPr id="7" name="TextBox 6">
            <a:extLst>
              <a:ext uri="{FF2B5EF4-FFF2-40B4-BE49-F238E27FC236}">
                <a16:creationId xmlns:a16="http://schemas.microsoft.com/office/drawing/2014/main" id="{40F130AF-8853-4E4A-B14A-270EAB389C5A}"/>
              </a:ext>
            </a:extLst>
          </p:cNvPr>
          <p:cNvSpPr txBox="1"/>
          <p:nvPr/>
        </p:nvSpPr>
        <p:spPr>
          <a:xfrm>
            <a:off x="3209247" y="1249021"/>
            <a:ext cx="3114442" cy="400110"/>
          </a:xfrm>
          <a:prstGeom prst="rect">
            <a:avLst/>
          </a:prstGeom>
          <a:noFill/>
        </p:spPr>
        <p:txBody>
          <a:bodyPr wrap="none" rtlCol="0">
            <a:spAutoFit/>
          </a:bodyPr>
          <a:lstStyle/>
          <a:p>
            <a:r>
              <a:rPr lang="fr-FR" sz="2000" dirty="0">
                <a:solidFill>
                  <a:schemeClr val="tx2"/>
                </a:solidFill>
              </a:rPr>
              <a:t>2019 =&gt; 2021 (Janvier-Aout)</a:t>
            </a:r>
          </a:p>
        </p:txBody>
      </p:sp>
    </p:spTree>
    <p:extLst>
      <p:ext uri="{BB962C8B-B14F-4D97-AF65-F5344CB8AC3E}">
        <p14:creationId xmlns:p14="http://schemas.microsoft.com/office/powerpoint/2010/main" val="14444952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87485-330B-4D4A-8C4A-2F89AAF4BEA5}"/>
              </a:ext>
            </a:extLst>
          </p:cNvPr>
          <p:cNvSpPr>
            <a:spLocks noGrp="1"/>
          </p:cNvSpPr>
          <p:nvPr>
            <p:ph type="title"/>
          </p:nvPr>
        </p:nvSpPr>
        <p:spPr/>
        <p:txBody>
          <a:bodyPr/>
          <a:lstStyle/>
          <a:p>
            <a:r>
              <a:rPr lang="fr-FR" dirty="0"/>
              <a:t>En conclusions…</a:t>
            </a:r>
          </a:p>
        </p:txBody>
      </p:sp>
      <p:sp>
        <p:nvSpPr>
          <p:cNvPr id="3" name="TextBox 2">
            <a:extLst>
              <a:ext uri="{FF2B5EF4-FFF2-40B4-BE49-F238E27FC236}">
                <a16:creationId xmlns:a16="http://schemas.microsoft.com/office/drawing/2014/main" id="{7C805689-EF6B-F042-8DAA-AAF57FAA61AF}"/>
              </a:ext>
            </a:extLst>
          </p:cNvPr>
          <p:cNvSpPr txBox="1"/>
          <p:nvPr/>
        </p:nvSpPr>
        <p:spPr>
          <a:xfrm>
            <a:off x="0" y="815623"/>
            <a:ext cx="9144000" cy="4862870"/>
          </a:xfrm>
          <a:prstGeom prst="rect">
            <a:avLst/>
          </a:prstGeom>
          <a:noFill/>
        </p:spPr>
        <p:txBody>
          <a:bodyPr wrap="square" rtlCol="0">
            <a:spAutoFit/>
          </a:bodyPr>
          <a:lstStyle/>
          <a:p>
            <a:pPr marL="223838" indent="-215900">
              <a:spcAft>
                <a:spcPts val="600"/>
              </a:spcAft>
            </a:pPr>
            <a:r>
              <a:rPr lang="fr-FR" sz="2000" dirty="0"/>
              <a:t>Le changement climatique est bien là.  Il a déjà des impacts sur le bien être, les infrastructures et les écosystèmes</a:t>
            </a:r>
          </a:p>
          <a:p>
            <a:pPr marL="223838" indent="-215900">
              <a:spcAft>
                <a:spcPts val="600"/>
              </a:spcAft>
            </a:pPr>
            <a:r>
              <a:rPr lang="fr-FR" sz="2000" dirty="0"/>
              <a:t>Il est clair que les impacts du changement climatique vont aller en s’amplifiant, avec l’augmentation des températures.  La production agricole sera impactée avec des conséquences graves si des mesures compensatoires ne sont pas prises</a:t>
            </a:r>
          </a:p>
          <a:p>
            <a:pPr marL="223838" indent="-215900">
              <a:spcAft>
                <a:spcPts val="600"/>
              </a:spcAft>
            </a:pPr>
            <a:r>
              <a:rPr lang="fr-FR" sz="2000" dirty="0"/>
              <a:t>Limiter le réchauffement climatique à 1,5 degrés (1,1 aujourd’hui) est virtuellement hors de portée du fait de l’inertie sociétale</a:t>
            </a:r>
          </a:p>
          <a:p>
            <a:pPr marL="223838" indent="-215900">
              <a:spcAft>
                <a:spcPts val="600"/>
              </a:spcAft>
            </a:pPr>
            <a:r>
              <a:rPr lang="fr-FR" sz="2000" dirty="0"/>
              <a:t>Certains impacts sont irréversibles et le niveau des mers va même s’élever pendant plusieurs siècles quelque soient les mesures prises</a:t>
            </a:r>
          </a:p>
          <a:p>
            <a:pPr marL="223838" indent="-215900">
              <a:spcAft>
                <a:spcPts val="600"/>
              </a:spcAft>
            </a:pPr>
            <a:r>
              <a:rPr lang="fr-FR" sz="2000" dirty="0"/>
              <a:t>D’autres impacts peuvent être limités si des mesures adéquates sont prises</a:t>
            </a:r>
          </a:p>
          <a:p>
            <a:pPr marL="223838" indent="-215900">
              <a:spcAft>
                <a:spcPts val="600"/>
              </a:spcAft>
            </a:pPr>
            <a:endParaRPr lang="fr-FR" sz="2000" dirty="0"/>
          </a:p>
          <a:p>
            <a:pPr marL="223838" indent="-215900">
              <a:spcAft>
                <a:spcPts val="600"/>
              </a:spcAft>
            </a:pPr>
            <a:r>
              <a:rPr lang="fr-FR" sz="2000" dirty="0"/>
              <a:t>Lutter (ou non) contre le changement climatique, et surtout les mesures à adopter (sobriété, efficacité, électrification, géo-</a:t>
            </a:r>
            <a:r>
              <a:rPr lang="fr-FR" sz="2000" dirty="0" err="1"/>
              <a:t>ingéniérie</a:t>
            </a:r>
            <a:r>
              <a:rPr lang="fr-FR" sz="2000" dirty="0"/>
              <a:t>…) relèvent de choix politiques, et un arbitrage entre différentes contraintes</a:t>
            </a:r>
          </a:p>
        </p:txBody>
      </p:sp>
    </p:spTree>
    <p:extLst>
      <p:ext uri="{BB962C8B-B14F-4D97-AF65-F5344CB8AC3E}">
        <p14:creationId xmlns:p14="http://schemas.microsoft.com/office/powerpoint/2010/main" val="33917934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3AFDB-1786-8A4C-8B6F-1FDE2F027E78}"/>
              </a:ext>
            </a:extLst>
          </p:cNvPr>
          <p:cNvSpPr>
            <a:spLocks noGrp="1"/>
          </p:cNvSpPr>
          <p:nvPr>
            <p:ph type="title"/>
          </p:nvPr>
        </p:nvSpPr>
        <p:spPr/>
        <p:txBody>
          <a:bodyPr/>
          <a:lstStyle/>
          <a:p>
            <a:endParaRPr lang="fr-FR"/>
          </a:p>
        </p:txBody>
      </p:sp>
      <p:sp>
        <p:nvSpPr>
          <p:cNvPr id="3" name="TextBox 2">
            <a:extLst>
              <a:ext uri="{FF2B5EF4-FFF2-40B4-BE49-F238E27FC236}">
                <a16:creationId xmlns:a16="http://schemas.microsoft.com/office/drawing/2014/main" id="{8A772082-E8C3-7346-BBEE-36E38FA90CDC}"/>
              </a:ext>
            </a:extLst>
          </p:cNvPr>
          <p:cNvSpPr txBox="1"/>
          <p:nvPr/>
        </p:nvSpPr>
        <p:spPr>
          <a:xfrm>
            <a:off x="3494049" y="2921619"/>
            <a:ext cx="881973" cy="707886"/>
          </a:xfrm>
          <a:prstGeom prst="rect">
            <a:avLst/>
          </a:prstGeom>
          <a:noFill/>
        </p:spPr>
        <p:txBody>
          <a:bodyPr wrap="none" rtlCol="0">
            <a:spAutoFit/>
          </a:bodyPr>
          <a:lstStyle/>
          <a:p>
            <a:r>
              <a:rPr lang="fr-FR" sz="4000" dirty="0">
                <a:solidFill>
                  <a:srgbClr val="FF0000"/>
                </a:solidFill>
              </a:rPr>
              <a:t>FIN</a:t>
            </a:r>
          </a:p>
        </p:txBody>
      </p:sp>
    </p:spTree>
    <p:extLst>
      <p:ext uri="{BB962C8B-B14F-4D97-AF65-F5344CB8AC3E}">
        <p14:creationId xmlns:p14="http://schemas.microsoft.com/office/powerpoint/2010/main" val="34009299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0" y="1524000"/>
            <a:ext cx="9144000" cy="487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marL="342900" indent="-342900" algn="l">
              <a:spcBef>
                <a:spcPct val="20000"/>
              </a:spcBef>
              <a:buFontTx/>
              <a:buChar char="•"/>
            </a:pPr>
            <a:r>
              <a:rPr lang="fr-FR" sz="2800" dirty="0"/>
              <a:t>Aussi appelée géo-ingénierie du climat</a:t>
            </a:r>
          </a:p>
          <a:p>
            <a:pPr marL="342900" indent="-342900" algn="l">
              <a:spcBef>
                <a:spcPct val="20000"/>
              </a:spcBef>
              <a:buFontTx/>
              <a:buChar char="•"/>
            </a:pPr>
            <a:endParaRPr lang="fr-FR" sz="2800" dirty="0"/>
          </a:p>
          <a:p>
            <a:pPr marL="342900" indent="-342900" algn="l">
              <a:spcBef>
                <a:spcPct val="20000"/>
              </a:spcBef>
              <a:buFontTx/>
              <a:buChar char="•"/>
            </a:pPr>
            <a:r>
              <a:rPr lang="fr-FR" sz="2800" dirty="0"/>
              <a:t>L’</a:t>
            </a:r>
            <a:r>
              <a:rPr lang="fr-FR" sz="2800" b="1" dirty="0"/>
              <a:t>ingénierie climatique planétaire</a:t>
            </a:r>
            <a:r>
              <a:rPr lang="fr-FR" sz="2800" dirty="0"/>
              <a:t> désigne toute technique de </a:t>
            </a:r>
            <a:r>
              <a:rPr lang="fr-FR" sz="2800" dirty="0">
                <a:solidFill>
                  <a:srgbClr val="FF3300"/>
                </a:solidFill>
              </a:rPr>
              <a:t>manipulation délibérée</a:t>
            </a:r>
            <a:r>
              <a:rPr lang="fr-FR" sz="2800" dirty="0"/>
              <a:t> et </a:t>
            </a:r>
            <a:r>
              <a:rPr lang="fr-FR" sz="2800" dirty="0">
                <a:solidFill>
                  <a:schemeClr val="hlink"/>
                </a:solidFill>
              </a:rPr>
              <a:t>à grande échelle</a:t>
            </a:r>
            <a:r>
              <a:rPr lang="fr-FR" sz="2800" dirty="0"/>
              <a:t> de l’environnement </a:t>
            </a:r>
            <a:r>
              <a:rPr lang="fr-FR" sz="2800" dirty="0">
                <a:solidFill>
                  <a:srgbClr val="CC9900"/>
                </a:solidFill>
              </a:rPr>
              <a:t>dont le but est de contrecarrer le changement climatique ou ses impacts</a:t>
            </a:r>
          </a:p>
          <a:p>
            <a:pPr marL="342900" indent="-342900" algn="l">
              <a:spcBef>
                <a:spcPct val="20000"/>
              </a:spcBef>
              <a:buFontTx/>
              <a:buChar char="•"/>
            </a:pPr>
            <a:endParaRPr lang="fr-FR" sz="2800" dirty="0">
              <a:solidFill>
                <a:srgbClr val="CC9900"/>
              </a:solidFill>
            </a:endParaRPr>
          </a:p>
          <a:p>
            <a:pPr marL="342900" indent="-342900" algn="l">
              <a:spcBef>
                <a:spcPct val="20000"/>
              </a:spcBef>
              <a:buFontTx/>
              <a:buChar char="•"/>
            </a:pPr>
            <a:r>
              <a:rPr lang="fr-FR" sz="2800" dirty="0">
                <a:sym typeface="Wingdings" charset="0"/>
              </a:rPr>
              <a:t>Définition restant ambigüe et mélangeant des propositions très diverses, ce qui complique le débat.</a:t>
            </a:r>
            <a:endParaRPr lang="fr-FR" sz="2800" dirty="0"/>
          </a:p>
          <a:p>
            <a:pPr marL="342900" indent="-342900" algn="l">
              <a:spcBef>
                <a:spcPct val="20000"/>
              </a:spcBef>
              <a:buFontTx/>
              <a:buChar char="•"/>
            </a:pPr>
            <a:endParaRPr lang="fr-FR" sz="2800" dirty="0"/>
          </a:p>
        </p:txBody>
      </p:sp>
      <p:sp>
        <p:nvSpPr>
          <p:cNvPr id="2" name="Title 1"/>
          <p:cNvSpPr>
            <a:spLocks noGrp="1"/>
          </p:cNvSpPr>
          <p:nvPr>
            <p:ph type="title"/>
          </p:nvPr>
        </p:nvSpPr>
        <p:spPr/>
        <p:txBody>
          <a:bodyPr/>
          <a:lstStyle/>
          <a:p>
            <a:r>
              <a:rPr lang="fr-FR" dirty="0"/>
              <a:t>Qu’est ce que l’ingénierie climatique ?</a:t>
            </a:r>
          </a:p>
        </p:txBody>
      </p:sp>
    </p:spTree>
    <p:extLst>
      <p:ext uri="{BB962C8B-B14F-4D97-AF65-F5344CB8AC3E}">
        <p14:creationId xmlns:p14="http://schemas.microsoft.com/office/powerpoint/2010/main" val="4119432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9"/>
          <p:cNvPicPr>
            <a:picLocks noChangeAspect="1"/>
          </p:cNvPicPr>
          <p:nvPr/>
        </p:nvPicPr>
        <p:blipFill rotWithShape="1">
          <a:blip r:embed="rId2" cstate="print">
            <a:extLst>
              <a:ext uri="{28A0092B-C50C-407E-A947-70E740481C1C}">
                <a14:useLocalDpi xmlns:a14="http://schemas.microsoft.com/office/drawing/2010/main"/>
              </a:ext>
            </a:extLst>
          </a:blip>
          <a:srcRect t="9107"/>
          <a:stretch/>
        </p:blipFill>
        <p:spPr>
          <a:xfrm>
            <a:off x="-12589" y="1845304"/>
            <a:ext cx="4603853" cy="2744159"/>
          </a:xfrm>
          <a:prstGeom prst="rect">
            <a:avLst/>
          </a:prstGeom>
        </p:spPr>
      </p:pic>
      <p:sp>
        <p:nvSpPr>
          <p:cNvPr id="3084" name="Rectangle 6"/>
          <p:cNvSpPr>
            <a:spLocks noChangeArrowheads="1"/>
          </p:cNvSpPr>
          <p:nvPr/>
        </p:nvSpPr>
        <p:spPr bwMode="auto">
          <a:xfrm>
            <a:off x="4419600" y="2176463"/>
            <a:ext cx="4495800" cy="35052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85" name="Rectangle 7"/>
          <p:cNvSpPr>
            <a:spLocks noChangeArrowheads="1"/>
          </p:cNvSpPr>
          <p:nvPr/>
        </p:nvSpPr>
        <p:spPr bwMode="auto">
          <a:xfrm>
            <a:off x="4724400" y="1338263"/>
            <a:ext cx="4343400" cy="12192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86" name="Rectangle 8"/>
          <p:cNvSpPr>
            <a:spLocks noChangeArrowheads="1"/>
          </p:cNvSpPr>
          <p:nvPr/>
        </p:nvSpPr>
        <p:spPr bwMode="auto">
          <a:xfrm>
            <a:off x="4419600" y="1338263"/>
            <a:ext cx="1066800" cy="3810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78" name="Line 13"/>
          <p:cNvSpPr>
            <a:spLocks noChangeShapeType="1"/>
          </p:cNvSpPr>
          <p:nvPr/>
        </p:nvSpPr>
        <p:spPr bwMode="auto">
          <a:xfrm>
            <a:off x="4419600" y="2176463"/>
            <a:ext cx="609600" cy="0"/>
          </a:xfrm>
          <a:prstGeom prst="line">
            <a:avLst/>
          </a:prstGeom>
          <a:noFill/>
          <a:ln w="57150">
            <a:solidFill>
              <a:srgbClr val="FF33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GB"/>
          </a:p>
        </p:txBody>
      </p:sp>
      <p:sp>
        <p:nvSpPr>
          <p:cNvPr id="3079" name="Text Box 14"/>
          <p:cNvSpPr txBox="1">
            <a:spLocks noChangeArrowheads="1"/>
          </p:cNvSpPr>
          <p:nvPr/>
        </p:nvSpPr>
        <p:spPr bwMode="auto">
          <a:xfrm>
            <a:off x="5105400" y="1338263"/>
            <a:ext cx="3810000" cy="19383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l"/>
            <a:r>
              <a:rPr lang="fr-FR" sz="2400"/>
              <a:t>Besoin fort d’adaptation. Tentation de refroidir la planète artificiellement pour réduire les impacts du changement climatique</a:t>
            </a:r>
          </a:p>
        </p:txBody>
      </p:sp>
      <p:sp>
        <p:nvSpPr>
          <p:cNvPr id="3081" name="Line 12"/>
          <p:cNvSpPr>
            <a:spLocks noChangeShapeType="1"/>
          </p:cNvSpPr>
          <p:nvPr/>
        </p:nvSpPr>
        <p:spPr bwMode="auto">
          <a:xfrm>
            <a:off x="4419600" y="3941763"/>
            <a:ext cx="609600" cy="0"/>
          </a:xfrm>
          <a:prstGeom prst="line">
            <a:avLst/>
          </a:prstGeom>
          <a:noFill/>
          <a:ln w="57150">
            <a:solidFill>
              <a:srgbClr val="FF33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GB"/>
          </a:p>
        </p:txBody>
      </p:sp>
      <p:sp>
        <p:nvSpPr>
          <p:cNvPr id="3082" name="Text Box 15"/>
          <p:cNvSpPr txBox="1">
            <a:spLocks noChangeArrowheads="1"/>
          </p:cNvSpPr>
          <p:nvPr/>
        </p:nvSpPr>
        <p:spPr bwMode="auto">
          <a:xfrm>
            <a:off x="5105400" y="3776663"/>
            <a:ext cx="3962400" cy="2308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l"/>
            <a:r>
              <a:rPr lang="fr-FR" sz="2400"/>
              <a:t>Besoin complémentaire de techniques de captage du CO</a:t>
            </a:r>
            <a:r>
              <a:rPr lang="fr-FR" sz="2400" baseline="-25000"/>
              <a:t>2</a:t>
            </a:r>
            <a:r>
              <a:rPr lang="fr-FR" sz="2400"/>
              <a:t> atmosphérique pour réduire les concentrations atmosphériques (émissions négatives)</a:t>
            </a:r>
          </a:p>
        </p:txBody>
      </p:sp>
      <p:sp>
        <p:nvSpPr>
          <p:cNvPr id="2" name="Title 1"/>
          <p:cNvSpPr>
            <a:spLocks noGrp="1"/>
          </p:cNvSpPr>
          <p:nvPr>
            <p:ph type="title"/>
          </p:nvPr>
        </p:nvSpPr>
        <p:spPr/>
        <p:txBody>
          <a:bodyPr/>
          <a:lstStyle/>
          <a:p>
            <a:r>
              <a:rPr lang="fr-FR" dirty="0"/>
              <a:t>Deux types</a:t>
            </a:r>
            <a:r>
              <a:rPr lang="fr-FR" baseline="0" dirty="0"/>
              <a:t> d’ingénierie climatique</a:t>
            </a:r>
            <a:endParaRPr lang="fr-FR" dirty="0"/>
          </a:p>
        </p:txBody>
      </p:sp>
      <p:sp>
        <p:nvSpPr>
          <p:cNvPr id="3" name="TextBox 2"/>
          <p:cNvSpPr txBox="1"/>
          <p:nvPr/>
        </p:nvSpPr>
        <p:spPr>
          <a:xfrm>
            <a:off x="523505" y="4334431"/>
            <a:ext cx="652643" cy="369332"/>
          </a:xfrm>
          <a:prstGeom prst="rect">
            <a:avLst/>
          </a:prstGeom>
          <a:solidFill>
            <a:schemeClr val="bg1"/>
          </a:solidFill>
        </p:spPr>
        <p:txBody>
          <a:bodyPr wrap="none" rtlCol="0">
            <a:spAutoFit/>
          </a:bodyPr>
          <a:lstStyle/>
          <a:p>
            <a:r>
              <a:rPr lang="en-GB" b="1" dirty="0">
                <a:solidFill>
                  <a:srgbClr val="FF0000"/>
                </a:solidFill>
              </a:rPr>
              <a:t>2000</a:t>
            </a:r>
          </a:p>
        </p:txBody>
      </p:sp>
      <p:sp>
        <p:nvSpPr>
          <p:cNvPr id="18" name="TextBox 17"/>
          <p:cNvSpPr txBox="1"/>
          <p:nvPr/>
        </p:nvSpPr>
        <p:spPr>
          <a:xfrm>
            <a:off x="3429000" y="4296331"/>
            <a:ext cx="652643" cy="369332"/>
          </a:xfrm>
          <a:prstGeom prst="rect">
            <a:avLst/>
          </a:prstGeom>
          <a:solidFill>
            <a:schemeClr val="bg1"/>
          </a:solidFill>
        </p:spPr>
        <p:txBody>
          <a:bodyPr wrap="none" rtlCol="0">
            <a:spAutoFit/>
          </a:bodyPr>
          <a:lstStyle/>
          <a:p>
            <a:r>
              <a:rPr lang="en-GB" b="1" dirty="0">
                <a:solidFill>
                  <a:srgbClr val="FF0000"/>
                </a:solidFill>
              </a:rPr>
              <a:t>2100</a:t>
            </a:r>
          </a:p>
        </p:txBody>
      </p:sp>
      <p:sp>
        <p:nvSpPr>
          <p:cNvPr id="4" name="TextBox 3"/>
          <p:cNvSpPr txBox="1"/>
          <p:nvPr/>
        </p:nvSpPr>
        <p:spPr>
          <a:xfrm>
            <a:off x="743620" y="4711700"/>
            <a:ext cx="3338023" cy="461665"/>
          </a:xfrm>
          <a:prstGeom prst="rect">
            <a:avLst/>
          </a:prstGeom>
          <a:noFill/>
        </p:spPr>
        <p:txBody>
          <a:bodyPr wrap="none" rtlCol="0">
            <a:spAutoFit/>
          </a:bodyPr>
          <a:lstStyle/>
          <a:p>
            <a:r>
              <a:rPr lang="fr-FR" sz="2400" dirty="0"/>
              <a:t>Plusieurs futurs possibles</a:t>
            </a:r>
          </a:p>
        </p:txBody>
      </p:sp>
      <p:sp>
        <p:nvSpPr>
          <p:cNvPr id="5" name="TextBox 4"/>
          <p:cNvSpPr txBox="1"/>
          <p:nvPr/>
        </p:nvSpPr>
        <p:spPr>
          <a:xfrm rot="16200000">
            <a:off x="-1283030" y="2994468"/>
            <a:ext cx="3404260" cy="369332"/>
          </a:xfrm>
          <a:prstGeom prst="rect">
            <a:avLst/>
          </a:prstGeom>
          <a:solidFill>
            <a:srgbClr val="FFFFFF"/>
          </a:solidFill>
        </p:spPr>
        <p:txBody>
          <a:bodyPr wrap="none" rtlCol="0">
            <a:spAutoFit/>
          </a:bodyPr>
          <a:lstStyle/>
          <a:p>
            <a:r>
              <a:rPr lang="fr-FR" dirty="0"/>
              <a:t>CO</a:t>
            </a:r>
            <a:r>
              <a:rPr lang="fr-FR" baseline="-25000" dirty="0"/>
              <a:t>2</a:t>
            </a:r>
            <a:r>
              <a:rPr lang="fr-FR" dirty="0"/>
              <a:t> (et autres) dans l’atmosphère</a:t>
            </a:r>
          </a:p>
        </p:txBody>
      </p:sp>
    </p:spTree>
    <p:extLst>
      <p:ext uri="{BB962C8B-B14F-4D97-AF65-F5344CB8AC3E}">
        <p14:creationId xmlns:p14="http://schemas.microsoft.com/office/powerpoint/2010/main" val="20132084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4000" b="1" dirty="0">
                <a:latin typeface="Arial" charset="0"/>
              </a:rPr>
              <a:t>Les deux types d’approches </a:t>
            </a:r>
          </a:p>
        </p:txBody>
      </p:sp>
      <p:sp>
        <p:nvSpPr>
          <p:cNvPr id="3" name="Espace réservé du contenu 2"/>
          <p:cNvSpPr>
            <a:spLocks noGrp="1"/>
          </p:cNvSpPr>
          <p:nvPr>
            <p:ph idx="1"/>
          </p:nvPr>
        </p:nvSpPr>
        <p:spPr>
          <a:xfrm>
            <a:off x="162917" y="862013"/>
            <a:ext cx="8946157" cy="5805487"/>
          </a:xfrm>
        </p:spPr>
        <p:txBody>
          <a:bodyPr>
            <a:normAutofit/>
          </a:bodyPr>
          <a:lstStyle/>
          <a:p>
            <a:pPr marL="0" indent="0">
              <a:lnSpc>
                <a:spcPct val="80000"/>
              </a:lnSpc>
              <a:buFontTx/>
              <a:buNone/>
            </a:pPr>
            <a:r>
              <a:rPr lang="fr-FR" sz="3600" b="1" dirty="0">
                <a:latin typeface="Arial" charset="0"/>
              </a:rPr>
              <a:t>S’attaquer aux symptômes</a:t>
            </a:r>
            <a:r>
              <a:rPr lang="fr-FR" sz="3600" dirty="0">
                <a:latin typeface="Arial" charset="0"/>
              </a:rPr>
              <a:t> </a:t>
            </a:r>
          </a:p>
          <a:p>
            <a:pPr marL="0" indent="0">
              <a:lnSpc>
                <a:spcPct val="80000"/>
              </a:lnSpc>
              <a:spcBef>
                <a:spcPct val="0"/>
              </a:spcBef>
              <a:buFontTx/>
              <a:buNone/>
            </a:pPr>
            <a:r>
              <a:rPr lang="fr-FR" dirty="0">
                <a:solidFill>
                  <a:srgbClr val="FF0000"/>
                </a:solidFill>
                <a:latin typeface="Arial" charset="0"/>
              </a:rPr>
              <a:t>Diminuer le rayonnement solaire incident.</a:t>
            </a:r>
          </a:p>
          <a:p>
            <a:pPr marL="0" indent="0">
              <a:lnSpc>
                <a:spcPct val="80000"/>
              </a:lnSpc>
              <a:spcBef>
                <a:spcPct val="0"/>
              </a:spcBef>
              <a:buFontTx/>
              <a:buNone/>
            </a:pPr>
            <a:r>
              <a:rPr lang="fr-FR" dirty="0">
                <a:solidFill>
                  <a:srgbClr val="FF0000"/>
                </a:solidFill>
                <a:latin typeface="Arial" charset="0"/>
              </a:rPr>
              <a:t> Méthodes « rapides », mais </a:t>
            </a:r>
          </a:p>
          <a:p>
            <a:pPr marL="0" indent="0">
              <a:lnSpc>
                <a:spcPct val="80000"/>
              </a:lnSpc>
              <a:spcBef>
                <a:spcPct val="0"/>
              </a:spcBef>
              <a:buFontTx/>
              <a:buNone/>
            </a:pPr>
            <a:r>
              <a:rPr lang="fr-FR" dirty="0">
                <a:solidFill>
                  <a:srgbClr val="FF0000"/>
                </a:solidFill>
                <a:latin typeface="Arial" charset="0"/>
              </a:rPr>
              <a:t>aucun effet sur l’acidification </a:t>
            </a:r>
          </a:p>
          <a:p>
            <a:pPr marL="0" indent="0">
              <a:lnSpc>
                <a:spcPct val="80000"/>
              </a:lnSpc>
              <a:spcBef>
                <a:spcPct val="0"/>
              </a:spcBef>
              <a:buFontTx/>
              <a:buNone/>
            </a:pPr>
            <a:r>
              <a:rPr lang="fr-FR" dirty="0">
                <a:solidFill>
                  <a:srgbClr val="FF0000"/>
                </a:solidFill>
                <a:latin typeface="Arial" charset="0"/>
              </a:rPr>
              <a:t>des océans</a:t>
            </a:r>
          </a:p>
          <a:p>
            <a:pPr marL="0" indent="0">
              <a:lnSpc>
                <a:spcPct val="80000"/>
              </a:lnSpc>
              <a:spcBef>
                <a:spcPct val="0"/>
              </a:spcBef>
              <a:buFontTx/>
              <a:buNone/>
            </a:pPr>
            <a:endParaRPr lang="fr-FR" sz="2900" b="1" dirty="0">
              <a:solidFill>
                <a:srgbClr val="FF0000"/>
              </a:solidFill>
              <a:effectLst>
                <a:outerShdw blurRad="38100" dist="38100" dir="2700000" algn="tl">
                  <a:srgbClr val="DDDDDD"/>
                </a:outerShdw>
              </a:effectLst>
              <a:latin typeface="Arial" charset="0"/>
            </a:endParaRPr>
          </a:p>
          <a:p>
            <a:pPr marL="0" indent="0">
              <a:lnSpc>
                <a:spcPct val="80000"/>
              </a:lnSpc>
              <a:spcBef>
                <a:spcPct val="0"/>
              </a:spcBef>
              <a:buFontTx/>
              <a:buNone/>
            </a:pPr>
            <a:endParaRPr lang="fr-FR" sz="4100" b="1" dirty="0">
              <a:effectLst>
                <a:outerShdw blurRad="38100" dist="38100" dir="2700000" algn="tl">
                  <a:srgbClr val="DDDDDD"/>
                </a:outerShdw>
              </a:effectLst>
              <a:latin typeface="Arial" charset="0"/>
            </a:endParaRPr>
          </a:p>
          <a:p>
            <a:pPr marL="0" indent="0">
              <a:lnSpc>
                <a:spcPct val="80000"/>
              </a:lnSpc>
              <a:buFontTx/>
              <a:buNone/>
            </a:pPr>
            <a:endParaRPr lang="fr-FR" sz="3900" b="1" dirty="0">
              <a:latin typeface="Arial" charset="0"/>
            </a:endParaRPr>
          </a:p>
          <a:p>
            <a:pPr marL="0" indent="0">
              <a:lnSpc>
                <a:spcPct val="80000"/>
              </a:lnSpc>
              <a:buFontTx/>
              <a:buNone/>
            </a:pPr>
            <a:r>
              <a:rPr lang="fr-FR" sz="3600" b="1" dirty="0">
                <a:latin typeface="Arial" charset="0"/>
              </a:rPr>
              <a:t>S’attaquer aux causes</a:t>
            </a:r>
            <a:endParaRPr lang="fr-FR" sz="3600" dirty="0">
              <a:latin typeface="Arial" charset="0"/>
            </a:endParaRPr>
          </a:p>
          <a:p>
            <a:pPr marL="0" indent="0">
              <a:lnSpc>
                <a:spcPct val="80000"/>
              </a:lnSpc>
              <a:spcBef>
                <a:spcPct val="0"/>
              </a:spcBef>
              <a:buFontTx/>
              <a:buNone/>
            </a:pPr>
            <a:r>
              <a:rPr lang="fr-FR" dirty="0">
                <a:solidFill>
                  <a:srgbClr val="FF0000"/>
                </a:solidFill>
                <a:latin typeface="Arial" charset="0"/>
              </a:rPr>
              <a:t>Augmenter l’absorption du CO</a:t>
            </a:r>
            <a:r>
              <a:rPr lang="fr-FR" baseline="-25000" dirty="0">
                <a:solidFill>
                  <a:srgbClr val="FF0000"/>
                </a:solidFill>
                <a:latin typeface="Arial" charset="0"/>
              </a:rPr>
              <a:t>2</a:t>
            </a:r>
            <a:r>
              <a:rPr lang="fr-FR" dirty="0">
                <a:solidFill>
                  <a:srgbClr val="FF0000"/>
                </a:solidFill>
                <a:latin typeface="Arial" charset="0"/>
              </a:rPr>
              <a:t> atmosphérique Méthodes « lentes », besoin de </a:t>
            </a:r>
          </a:p>
          <a:p>
            <a:pPr marL="0" indent="0">
              <a:lnSpc>
                <a:spcPct val="80000"/>
              </a:lnSpc>
              <a:spcBef>
                <a:spcPct val="0"/>
              </a:spcBef>
              <a:buFontTx/>
              <a:buNone/>
            </a:pPr>
            <a:r>
              <a:rPr lang="fr-FR" dirty="0">
                <a:solidFill>
                  <a:srgbClr val="FF0000"/>
                </a:solidFill>
                <a:latin typeface="Arial" charset="0"/>
              </a:rPr>
              <a:t>nombreuses décennies pour </a:t>
            </a:r>
          </a:p>
          <a:p>
            <a:pPr marL="0" indent="0">
              <a:lnSpc>
                <a:spcPct val="80000"/>
              </a:lnSpc>
              <a:spcBef>
                <a:spcPct val="0"/>
              </a:spcBef>
              <a:buFontTx/>
              <a:buNone/>
            </a:pPr>
            <a:r>
              <a:rPr lang="fr-FR" dirty="0">
                <a:solidFill>
                  <a:srgbClr val="FF0000"/>
                </a:solidFill>
                <a:latin typeface="Arial" charset="0"/>
              </a:rPr>
              <a:t>extraire une quantité significative</a:t>
            </a:r>
          </a:p>
          <a:p>
            <a:pPr marL="0" indent="0">
              <a:lnSpc>
                <a:spcPct val="80000"/>
              </a:lnSpc>
              <a:spcBef>
                <a:spcPct val="0"/>
              </a:spcBef>
              <a:buFontTx/>
              <a:buNone/>
            </a:pPr>
            <a:r>
              <a:rPr lang="fr-FR" dirty="0">
                <a:solidFill>
                  <a:srgbClr val="FF0000"/>
                </a:solidFill>
                <a:latin typeface="Arial" charset="0"/>
              </a:rPr>
              <a:t> de CO</a:t>
            </a:r>
            <a:r>
              <a:rPr lang="fr-FR" baseline="-25000" dirty="0">
                <a:solidFill>
                  <a:srgbClr val="FF0000"/>
                </a:solidFill>
                <a:latin typeface="Arial" charset="0"/>
              </a:rPr>
              <a:t>2</a:t>
            </a:r>
            <a:endParaRPr lang="fr-FR" dirty="0">
              <a:solidFill>
                <a:srgbClr val="FF0000"/>
              </a:solidFill>
              <a:latin typeface="Arial" charset="0"/>
            </a:endParaRPr>
          </a:p>
        </p:txBody>
      </p:sp>
      <p:pic>
        <p:nvPicPr>
          <p:cNvPr id="614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0" y="1836738"/>
            <a:ext cx="3584574" cy="1788308"/>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7557" y="5093386"/>
            <a:ext cx="3616443" cy="1764614"/>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8671013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14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6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09613"/>
            <a:ext cx="9144000" cy="47640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148" name="Text Box 4"/>
          <p:cNvSpPr txBox="1">
            <a:spLocks noChangeArrowheads="1"/>
          </p:cNvSpPr>
          <p:nvPr/>
        </p:nvSpPr>
        <p:spPr bwMode="auto">
          <a:xfrm>
            <a:off x="3394075" y="5106987"/>
            <a:ext cx="3939099"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r>
              <a:rPr lang="fr-FR" sz="1600" dirty="0">
                <a:solidFill>
                  <a:schemeClr val="bg1"/>
                </a:solidFill>
              </a:rPr>
              <a:t>© Graphisme, Marc </a:t>
            </a:r>
            <a:r>
              <a:rPr lang="fr-FR" sz="1600" dirty="0" err="1">
                <a:solidFill>
                  <a:schemeClr val="bg1"/>
                </a:solidFill>
              </a:rPr>
              <a:t>Jamous</a:t>
            </a:r>
            <a:r>
              <a:rPr lang="fr-FR" sz="1600" dirty="0">
                <a:solidFill>
                  <a:schemeClr val="bg1"/>
                </a:solidFill>
              </a:rPr>
              <a:t>, IPSL/UVSQ</a:t>
            </a:r>
          </a:p>
        </p:txBody>
      </p:sp>
      <p:sp>
        <p:nvSpPr>
          <p:cNvPr id="2" name="Title 1"/>
          <p:cNvSpPr>
            <a:spLocks noGrp="1"/>
          </p:cNvSpPr>
          <p:nvPr>
            <p:ph type="title"/>
          </p:nvPr>
        </p:nvSpPr>
        <p:spPr/>
        <p:txBody>
          <a:bodyPr/>
          <a:lstStyle/>
          <a:p>
            <a:r>
              <a:rPr lang="fr-FR" sz="3200" b="1" kern="1200" dirty="0">
                <a:solidFill>
                  <a:srgbClr val="0000FF"/>
                </a:solidFill>
                <a:effectLst/>
                <a:latin typeface="Arial"/>
                <a:ea typeface="+mj-ea"/>
                <a:cs typeface="Comic Sans MS"/>
              </a:rPr>
              <a:t>Captage du CO</a:t>
            </a:r>
            <a:r>
              <a:rPr lang="fr-FR" sz="3200" b="1" kern="1200" baseline="-25000" dirty="0">
                <a:solidFill>
                  <a:srgbClr val="0000FF"/>
                </a:solidFill>
                <a:effectLst/>
                <a:latin typeface="Arial"/>
                <a:ea typeface="+mj-ea"/>
                <a:cs typeface="Comic Sans MS"/>
              </a:rPr>
              <a:t>2</a:t>
            </a:r>
            <a:r>
              <a:rPr lang="fr-FR" sz="3200" b="1" kern="1200" dirty="0">
                <a:solidFill>
                  <a:srgbClr val="0000FF"/>
                </a:solidFill>
                <a:effectLst/>
                <a:latin typeface="Arial"/>
                <a:ea typeface="+mj-ea"/>
                <a:cs typeface="Comic Sans MS"/>
              </a:rPr>
              <a:t> atmosphérique</a:t>
            </a:r>
            <a:r>
              <a:rPr lang="fr-FR" dirty="0"/>
              <a:t> </a:t>
            </a:r>
            <a:endParaRPr lang="en-GB" dirty="0"/>
          </a:p>
        </p:txBody>
      </p:sp>
      <p:sp>
        <p:nvSpPr>
          <p:cNvPr id="3" name="TextBox 2"/>
          <p:cNvSpPr txBox="1"/>
          <p:nvPr/>
        </p:nvSpPr>
        <p:spPr>
          <a:xfrm>
            <a:off x="75127" y="5567185"/>
            <a:ext cx="9029700" cy="1200328"/>
          </a:xfrm>
          <a:prstGeom prst="rect">
            <a:avLst/>
          </a:prstGeom>
          <a:noFill/>
        </p:spPr>
        <p:txBody>
          <a:bodyPr wrap="square" rtlCol="0">
            <a:spAutoFit/>
          </a:bodyPr>
          <a:lstStyle/>
          <a:p>
            <a:r>
              <a:rPr lang="fr-FR" sz="2400" dirty="0"/>
              <a:t>Il existe de nombreuses méthodes potentielles pour capter le CO</a:t>
            </a:r>
            <a:r>
              <a:rPr lang="fr-FR" sz="2400" baseline="-25000" dirty="0"/>
              <a:t>2</a:t>
            </a:r>
            <a:r>
              <a:rPr lang="fr-FR" sz="2400" dirty="0"/>
              <a:t>, en stimulant les processus naturels, par des méthodes entièrement artificielles, ou en sortie des usines</a:t>
            </a:r>
          </a:p>
        </p:txBody>
      </p:sp>
    </p:spTree>
    <p:extLst>
      <p:ext uri="{BB962C8B-B14F-4D97-AF65-F5344CB8AC3E}">
        <p14:creationId xmlns:p14="http://schemas.microsoft.com/office/powerpoint/2010/main" val="40458462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CCS: Carbon</a:t>
            </a:r>
            <a:r>
              <a:rPr lang="en-GB" baseline="0" dirty="0"/>
              <a:t> Capture and Storage</a:t>
            </a:r>
            <a:endParaRPr lang="en-GB" dirty="0"/>
          </a:p>
        </p:txBody>
      </p:sp>
      <p:pic>
        <p:nvPicPr>
          <p:cNvPr id="4"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89100" y="757078"/>
            <a:ext cx="5130800" cy="4024471"/>
          </a:xfrm>
          <a:prstGeom prst="rect">
            <a:avLst/>
          </a:pr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5" name="Rectangle 4"/>
          <p:cNvSpPr/>
          <p:nvPr/>
        </p:nvSpPr>
        <p:spPr>
          <a:xfrm>
            <a:off x="0" y="4925536"/>
            <a:ext cx="8864600" cy="1815882"/>
          </a:xfrm>
          <a:prstGeom prst="rect">
            <a:avLst/>
          </a:prstGeom>
        </p:spPr>
        <p:txBody>
          <a:bodyPr wrap="square">
            <a:spAutoFit/>
          </a:bodyPr>
          <a:lstStyle/>
          <a:p>
            <a:pPr eaLnBrk="0" hangingPunct="0"/>
            <a:r>
              <a:rPr lang="fr-FR" sz="2800" dirty="0">
                <a:solidFill>
                  <a:schemeClr val="tx2"/>
                </a:solidFill>
              </a:rPr>
              <a:t>Captage et stockage du CO</a:t>
            </a:r>
            <a:r>
              <a:rPr lang="fr-FR" sz="2800" baseline="-25000" dirty="0">
                <a:solidFill>
                  <a:schemeClr val="tx2"/>
                </a:solidFill>
              </a:rPr>
              <a:t>2</a:t>
            </a:r>
            <a:r>
              <a:rPr lang="fr-FR" sz="2800" dirty="0">
                <a:solidFill>
                  <a:schemeClr val="tx2"/>
                </a:solidFill>
              </a:rPr>
              <a:t> en sortie de centrale.  Technologiquement possible, mais  </a:t>
            </a:r>
          </a:p>
          <a:p>
            <a:pPr marL="177800" eaLnBrk="0" hangingPunct="0"/>
            <a:r>
              <a:rPr lang="fr-FR" sz="2800" dirty="0">
                <a:solidFill>
                  <a:schemeClr val="tx2"/>
                </a:solidFill>
              </a:rPr>
              <a:t>• coûteux en énergie (+20% pour une centrale)</a:t>
            </a:r>
          </a:p>
          <a:p>
            <a:pPr marL="177800" eaLnBrk="0" hangingPunct="0"/>
            <a:r>
              <a:rPr lang="fr-FR" sz="2800" dirty="0">
                <a:solidFill>
                  <a:schemeClr val="tx2"/>
                </a:solidFill>
              </a:rPr>
              <a:t>• incertitude sur le potentiel et la pérennité du stockage  </a:t>
            </a:r>
          </a:p>
        </p:txBody>
      </p:sp>
    </p:spTree>
    <p:extLst>
      <p:ext uri="{BB962C8B-B14F-4D97-AF65-F5344CB8AC3E}">
        <p14:creationId xmlns:p14="http://schemas.microsoft.com/office/powerpoint/2010/main" val="32756293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Afforestation / reforestation</a:t>
            </a:r>
          </a:p>
        </p:txBody>
      </p:sp>
      <p:sp>
        <p:nvSpPr>
          <p:cNvPr id="3" name="Content Placeholder 2"/>
          <p:cNvSpPr>
            <a:spLocks noGrp="1"/>
          </p:cNvSpPr>
          <p:nvPr>
            <p:ph idx="1"/>
          </p:nvPr>
        </p:nvSpPr>
        <p:spPr>
          <a:xfrm>
            <a:off x="0" y="721901"/>
            <a:ext cx="9144000" cy="3202399"/>
          </a:xfrm>
        </p:spPr>
        <p:txBody>
          <a:bodyPr>
            <a:normAutofit lnSpcReduction="10000"/>
          </a:bodyPr>
          <a:lstStyle/>
          <a:p>
            <a:r>
              <a:rPr lang="fr-FR" dirty="0"/>
              <a:t>Planter une forêt est, potentiellement, un moyen efficace de stocker du Carbone.  Mais</a:t>
            </a:r>
          </a:p>
          <a:p>
            <a:r>
              <a:rPr lang="fr-FR" dirty="0"/>
              <a:t>• Conflit d’usage des sols (agriculture)</a:t>
            </a:r>
          </a:p>
          <a:p>
            <a:r>
              <a:rPr lang="fr-FR" dirty="0"/>
              <a:t>• Stockage uniquement pendant la phase de croissance</a:t>
            </a:r>
          </a:p>
          <a:p>
            <a:r>
              <a:rPr lang="fr-FR" dirty="0"/>
              <a:t>• Il faut conserver la forêt sur le très long terme</a:t>
            </a:r>
          </a:p>
          <a:p>
            <a:r>
              <a:rPr lang="fr-FR" dirty="0"/>
              <a:t>• Potentiel limité</a:t>
            </a:r>
          </a:p>
        </p:txBody>
      </p:sp>
      <p:pic>
        <p:nvPicPr>
          <p:cNvPr id="4" name="Picture 3"/>
          <p:cNvPicPr>
            <a:picLocks noChangeAspect="1"/>
          </p:cNvPicPr>
          <p:nvPr/>
        </p:nvPicPr>
        <p:blipFill>
          <a:blip r:embed="rId2"/>
          <a:stretch>
            <a:fillRect/>
          </a:stretch>
        </p:blipFill>
        <p:spPr>
          <a:xfrm>
            <a:off x="101600" y="4061810"/>
            <a:ext cx="2710722" cy="2057685"/>
          </a:xfrm>
          <a:prstGeom prst="rect">
            <a:avLst/>
          </a:prstGeom>
        </p:spPr>
      </p:pic>
      <p:pic>
        <p:nvPicPr>
          <p:cNvPr id="5" name="Picture 4"/>
          <p:cNvPicPr>
            <a:picLocks noChangeAspect="1"/>
          </p:cNvPicPr>
          <p:nvPr/>
        </p:nvPicPr>
        <p:blipFill>
          <a:blip r:embed="rId3"/>
          <a:stretch>
            <a:fillRect/>
          </a:stretch>
        </p:blipFill>
        <p:spPr>
          <a:xfrm>
            <a:off x="3860800" y="4061810"/>
            <a:ext cx="5232400" cy="2057685"/>
          </a:xfrm>
          <a:prstGeom prst="rect">
            <a:avLst/>
          </a:prstGeom>
        </p:spPr>
      </p:pic>
    </p:spTree>
    <p:extLst>
      <p:ext uri="{BB962C8B-B14F-4D97-AF65-F5344CB8AC3E}">
        <p14:creationId xmlns:p14="http://schemas.microsoft.com/office/powerpoint/2010/main" val="407757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 travail du GIEC</a:t>
            </a:r>
          </a:p>
        </p:txBody>
      </p:sp>
      <p:grpSp>
        <p:nvGrpSpPr>
          <p:cNvPr id="3" name="Group 2"/>
          <p:cNvGrpSpPr/>
          <p:nvPr/>
        </p:nvGrpSpPr>
        <p:grpSpPr>
          <a:xfrm>
            <a:off x="115241" y="708850"/>
            <a:ext cx="8619542" cy="3038914"/>
            <a:chOff x="115241" y="708850"/>
            <a:chExt cx="8619542" cy="3038914"/>
          </a:xfrm>
        </p:grpSpPr>
        <p:pic>
          <p:nvPicPr>
            <p:cNvPr id="4" name="Picture 3"/>
            <p:cNvPicPr>
              <a:picLocks noChangeAspect="1"/>
            </p:cNvPicPr>
            <p:nvPr/>
          </p:nvPicPr>
          <p:blipFill>
            <a:blip r:embed="rId2"/>
            <a:stretch>
              <a:fillRect/>
            </a:stretch>
          </p:blipFill>
          <p:spPr>
            <a:xfrm>
              <a:off x="115241" y="746478"/>
              <a:ext cx="3995796" cy="3001286"/>
            </a:xfrm>
            <a:prstGeom prst="rect">
              <a:avLst/>
            </a:prstGeom>
          </p:spPr>
        </p:pic>
        <p:sp>
          <p:nvSpPr>
            <p:cNvPr id="10" name="TextBox 9"/>
            <p:cNvSpPr txBox="1"/>
            <p:nvPr/>
          </p:nvSpPr>
          <p:spPr>
            <a:xfrm>
              <a:off x="4120444" y="708850"/>
              <a:ext cx="4614339" cy="400110"/>
            </a:xfrm>
            <a:prstGeom prst="rect">
              <a:avLst/>
            </a:prstGeom>
            <a:noFill/>
          </p:spPr>
          <p:txBody>
            <a:bodyPr wrap="none" rtlCol="0">
              <a:spAutoFit/>
            </a:bodyPr>
            <a:lstStyle/>
            <a:p>
              <a:r>
                <a:rPr lang="fr-FR" sz="2000" dirty="0">
                  <a:latin typeface="Comic Sans MS"/>
                  <a:cs typeface="Comic Sans MS"/>
                </a:rPr>
                <a:t>On part de la littérature scientifique</a:t>
              </a:r>
            </a:p>
          </p:txBody>
        </p:sp>
      </p:grpSp>
      <p:grpSp>
        <p:nvGrpSpPr>
          <p:cNvPr id="5" name="Group 4"/>
          <p:cNvGrpSpPr/>
          <p:nvPr/>
        </p:nvGrpSpPr>
        <p:grpSpPr>
          <a:xfrm>
            <a:off x="2303638" y="1175926"/>
            <a:ext cx="6511103" cy="3772371"/>
            <a:chOff x="2303638" y="1175926"/>
            <a:chExt cx="6511103" cy="3772371"/>
          </a:xfrm>
        </p:grpSpPr>
        <p:pic>
          <p:nvPicPr>
            <p:cNvPr id="6" name="Picture 5" descr="IMG_0573.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03638" y="1175926"/>
              <a:ext cx="2829278" cy="3772371"/>
            </a:xfrm>
            <a:prstGeom prst="rect">
              <a:avLst/>
            </a:prstGeom>
          </p:spPr>
        </p:pic>
        <p:sp>
          <p:nvSpPr>
            <p:cNvPr id="11" name="TextBox 10"/>
            <p:cNvSpPr txBox="1"/>
            <p:nvPr/>
          </p:nvSpPr>
          <p:spPr>
            <a:xfrm>
              <a:off x="5213585" y="1175926"/>
              <a:ext cx="3601156" cy="707886"/>
            </a:xfrm>
            <a:prstGeom prst="rect">
              <a:avLst/>
            </a:prstGeom>
            <a:noFill/>
          </p:spPr>
          <p:txBody>
            <a:bodyPr wrap="square" rtlCol="0">
              <a:spAutoFit/>
            </a:bodyPr>
            <a:lstStyle/>
            <a:p>
              <a:r>
                <a:rPr lang="fr-FR" sz="2000" dirty="0">
                  <a:latin typeface="Comic Sans MS"/>
                  <a:cs typeface="Comic Sans MS"/>
                </a:rPr>
                <a:t>Rapport complet (500-1000 pages)</a:t>
              </a:r>
            </a:p>
          </p:txBody>
        </p:sp>
      </p:grpSp>
      <p:grpSp>
        <p:nvGrpSpPr>
          <p:cNvPr id="9" name="Group 8"/>
          <p:cNvGrpSpPr/>
          <p:nvPr/>
        </p:nvGrpSpPr>
        <p:grpSpPr>
          <a:xfrm>
            <a:off x="99597" y="2108834"/>
            <a:ext cx="6819556" cy="3765600"/>
            <a:chOff x="99597" y="2108834"/>
            <a:chExt cx="6819556" cy="3765600"/>
          </a:xfrm>
        </p:grpSpPr>
        <p:pic>
          <p:nvPicPr>
            <p:cNvPr id="8" name="Picture 7" descr="IMG_0574.jpg"/>
            <p:cNvPicPr>
              <a:picLocks noChangeAspect="1"/>
            </p:cNvPicPr>
            <p:nvPr/>
          </p:nvPicPr>
          <p:blipFill rotWithShape="1">
            <a:blip r:embed="rId4" cstate="print">
              <a:extLst>
                <a:ext uri="{28A0092B-C50C-407E-A947-70E740481C1C}">
                  <a14:useLocalDpi xmlns:a14="http://schemas.microsoft.com/office/drawing/2010/main"/>
                </a:ext>
              </a:extLst>
            </a:blip>
            <a:srcRect t="-1"/>
            <a:stretch/>
          </p:blipFill>
          <p:spPr>
            <a:xfrm rot="5400000">
              <a:off x="3427153" y="2382434"/>
              <a:ext cx="3765600" cy="3218400"/>
            </a:xfrm>
            <a:prstGeom prst="rect">
              <a:avLst/>
            </a:prstGeom>
          </p:spPr>
        </p:pic>
        <p:sp>
          <p:nvSpPr>
            <p:cNvPr id="12" name="TextBox 11"/>
            <p:cNvSpPr txBox="1"/>
            <p:nvPr/>
          </p:nvSpPr>
          <p:spPr>
            <a:xfrm>
              <a:off x="99597" y="5166548"/>
              <a:ext cx="3601156" cy="707886"/>
            </a:xfrm>
            <a:prstGeom prst="rect">
              <a:avLst/>
            </a:prstGeom>
            <a:noFill/>
          </p:spPr>
          <p:txBody>
            <a:bodyPr wrap="square" rtlCol="0">
              <a:spAutoFit/>
            </a:bodyPr>
            <a:lstStyle/>
            <a:p>
              <a:pPr algn="r"/>
              <a:r>
                <a:rPr lang="fr-FR" sz="2000" dirty="0">
                  <a:latin typeface="Comic Sans MS"/>
                  <a:cs typeface="Comic Sans MS"/>
                </a:rPr>
                <a:t>“Résumé pour les décideurs” (20-30 pages)</a:t>
              </a:r>
            </a:p>
          </p:txBody>
        </p:sp>
      </p:grpSp>
      <p:grpSp>
        <p:nvGrpSpPr>
          <p:cNvPr id="18" name="Group 17">
            <a:extLst>
              <a:ext uri="{FF2B5EF4-FFF2-40B4-BE49-F238E27FC236}">
                <a16:creationId xmlns:a16="http://schemas.microsoft.com/office/drawing/2014/main" id="{6D75C4AE-FDDF-D440-9FD5-315FF9030B6F}"/>
              </a:ext>
            </a:extLst>
          </p:cNvPr>
          <p:cNvGrpSpPr/>
          <p:nvPr/>
        </p:nvGrpSpPr>
        <p:grpSpPr>
          <a:xfrm>
            <a:off x="838125" y="5355270"/>
            <a:ext cx="8354215" cy="1542886"/>
            <a:chOff x="838125" y="5355270"/>
            <a:chExt cx="8354215" cy="1542886"/>
          </a:xfrm>
        </p:grpSpPr>
        <p:sp>
          <p:nvSpPr>
            <p:cNvPr id="14" name="TextBox 13"/>
            <p:cNvSpPr txBox="1"/>
            <p:nvPr/>
          </p:nvSpPr>
          <p:spPr>
            <a:xfrm>
              <a:off x="838125" y="6081397"/>
              <a:ext cx="3601156" cy="707886"/>
            </a:xfrm>
            <a:prstGeom prst="rect">
              <a:avLst/>
            </a:prstGeom>
            <a:noFill/>
          </p:spPr>
          <p:txBody>
            <a:bodyPr wrap="square" rtlCol="0">
              <a:spAutoFit/>
            </a:bodyPr>
            <a:lstStyle/>
            <a:p>
              <a:pPr algn="r"/>
              <a:r>
                <a:rPr lang="fr-FR" sz="2000" dirty="0">
                  <a:latin typeface="Comic Sans MS"/>
                  <a:cs typeface="Comic Sans MS"/>
                </a:rPr>
                <a:t>Et la communication grand public suit (sans contrôle)…</a:t>
              </a:r>
            </a:p>
          </p:txBody>
        </p:sp>
        <p:pic>
          <p:nvPicPr>
            <p:cNvPr id="7" name="Picture 6">
              <a:extLst>
                <a:ext uri="{FF2B5EF4-FFF2-40B4-BE49-F238E27FC236}">
                  <a16:creationId xmlns:a16="http://schemas.microsoft.com/office/drawing/2014/main" id="{82066503-6A60-9748-8726-23FD72BF8F83}"/>
                </a:ext>
              </a:extLst>
            </p:cNvPr>
            <p:cNvPicPr>
              <a:picLocks noChangeAspect="1"/>
            </p:cNvPicPr>
            <p:nvPr/>
          </p:nvPicPr>
          <p:blipFill>
            <a:blip r:embed="rId5"/>
            <a:stretch>
              <a:fillRect/>
            </a:stretch>
          </p:blipFill>
          <p:spPr>
            <a:xfrm>
              <a:off x="4913789" y="5355270"/>
              <a:ext cx="1067602" cy="1512436"/>
            </a:xfrm>
            <a:prstGeom prst="rect">
              <a:avLst/>
            </a:prstGeom>
          </p:spPr>
        </p:pic>
        <p:pic>
          <p:nvPicPr>
            <p:cNvPr id="16" name="Picture 15">
              <a:extLst>
                <a:ext uri="{FF2B5EF4-FFF2-40B4-BE49-F238E27FC236}">
                  <a16:creationId xmlns:a16="http://schemas.microsoft.com/office/drawing/2014/main" id="{4DDB1419-0207-E34A-9143-0CFDCAC05CC0}"/>
                </a:ext>
              </a:extLst>
            </p:cNvPr>
            <p:cNvPicPr>
              <a:picLocks noChangeAspect="1"/>
            </p:cNvPicPr>
            <p:nvPr/>
          </p:nvPicPr>
          <p:blipFill>
            <a:blip r:embed="rId6"/>
            <a:stretch>
              <a:fillRect/>
            </a:stretch>
          </p:blipFill>
          <p:spPr>
            <a:xfrm>
              <a:off x="6919153" y="5520491"/>
              <a:ext cx="2273187" cy="1172833"/>
            </a:xfrm>
            <a:prstGeom prst="rect">
              <a:avLst/>
            </a:prstGeom>
          </p:spPr>
        </p:pic>
        <p:pic>
          <p:nvPicPr>
            <p:cNvPr id="17" name="Picture 16">
              <a:extLst>
                <a:ext uri="{FF2B5EF4-FFF2-40B4-BE49-F238E27FC236}">
                  <a16:creationId xmlns:a16="http://schemas.microsoft.com/office/drawing/2014/main" id="{94E3A4C0-1AE3-114F-999E-D70FCB12367E}"/>
                </a:ext>
              </a:extLst>
            </p:cNvPr>
            <p:cNvPicPr>
              <a:picLocks noChangeAspect="1"/>
            </p:cNvPicPr>
            <p:nvPr/>
          </p:nvPicPr>
          <p:blipFill>
            <a:blip r:embed="rId7"/>
            <a:stretch>
              <a:fillRect/>
            </a:stretch>
          </p:blipFill>
          <p:spPr>
            <a:xfrm>
              <a:off x="5981392" y="5368325"/>
              <a:ext cx="1157572" cy="1529831"/>
            </a:xfrm>
            <a:prstGeom prst="rect">
              <a:avLst/>
            </a:prstGeom>
          </p:spPr>
        </p:pic>
      </p:grpSp>
    </p:spTree>
    <p:extLst>
      <p:ext uri="{BB962C8B-B14F-4D97-AF65-F5344CB8AC3E}">
        <p14:creationId xmlns:p14="http://schemas.microsoft.com/office/powerpoint/2010/main" val="282602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linds(horizont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ZoneTexte 3"/>
          <p:cNvSpPr txBox="1">
            <a:spLocks noChangeArrowheads="1"/>
          </p:cNvSpPr>
          <p:nvPr/>
        </p:nvSpPr>
        <p:spPr bwMode="auto">
          <a:xfrm>
            <a:off x="34925" y="887413"/>
            <a:ext cx="8347075" cy="708025"/>
          </a:xfrm>
          <a:prstGeom prst="rect">
            <a:avLst/>
          </a:prstGeom>
          <a:solidFill>
            <a:schemeClr val="bg1"/>
          </a:solidFill>
          <a:ln w="28575">
            <a:solidFill>
              <a:schemeClr val="bg1"/>
            </a:solidFill>
            <a:miter lim="800000"/>
            <a:headEnd/>
            <a:tailEnd/>
          </a:ln>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l"/>
            <a:r>
              <a:rPr lang="fr-FR" sz="2000"/>
              <a:t>Adsorption sur des solides, absorption par des solutions plus ou moins alcalines (CaO, NaOH, …), avec ou sans catalyseur… </a:t>
            </a:r>
          </a:p>
        </p:txBody>
      </p:sp>
      <p:sp>
        <p:nvSpPr>
          <p:cNvPr id="5" name="ZoneTexte 4"/>
          <p:cNvSpPr txBox="1">
            <a:spLocks noChangeArrowheads="1"/>
          </p:cNvSpPr>
          <p:nvPr/>
        </p:nvSpPr>
        <p:spPr bwMode="auto">
          <a:xfrm>
            <a:off x="34924" y="5181600"/>
            <a:ext cx="9109075" cy="1631950"/>
          </a:xfrm>
          <a:prstGeom prst="rect">
            <a:avLst/>
          </a:prstGeom>
          <a:solidFill>
            <a:schemeClr val="bg1"/>
          </a:solidFill>
          <a:ln w="28575">
            <a:solidFill>
              <a:schemeClr val="bg1"/>
            </a:solidFill>
            <a:miter lim="800000"/>
            <a:headEnd/>
            <a:tailEnd/>
          </a:ln>
        </p:spPr>
        <p:txBody>
          <a:bodyPr wrap="squar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l"/>
            <a:r>
              <a:rPr lang="fr-FR" sz="2000" dirty="0"/>
              <a:t>Faibles concentrations =&gt; Coût énergétique important</a:t>
            </a:r>
          </a:p>
          <a:p>
            <a:pPr algn="l"/>
            <a:r>
              <a:rPr lang="fr-FR" sz="2000" dirty="0">
                <a:sym typeface="Symbol" charset="0"/>
              </a:rPr>
              <a:t>Energie minimale ~22 kJ / mol CO</a:t>
            </a:r>
            <a:r>
              <a:rPr lang="fr-FR" sz="2000" baseline="-25000" dirty="0">
                <a:sym typeface="Symbol" charset="0"/>
              </a:rPr>
              <a:t>2</a:t>
            </a:r>
            <a:r>
              <a:rPr lang="fr-FR" sz="2000" dirty="0">
                <a:sym typeface="Symbol" charset="0"/>
              </a:rPr>
              <a:t> capté.  Pour le moment: ~500 kJ / mol CO</a:t>
            </a:r>
            <a:r>
              <a:rPr lang="fr-FR" sz="2000" baseline="-25000" dirty="0">
                <a:sym typeface="Symbol" charset="0"/>
              </a:rPr>
              <a:t>2</a:t>
            </a:r>
            <a:r>
              <a:rPr lang="fr-FR" sz="2000" dirty="0">
                <a:sym typeface="Symbol" charset="0"/>
              </a:rPr>
              <a:t> </a:t>
            </a:r>
          </a:p>
          <a:p>
            <a:pPr algn="l"/>
            <a:endParaRPr lang="fr-FR" sz="2000" dirty="0">
              <a:sym typeface="Symbol" charset="0"/>
            </a:endParaRPr>
          </a:p>
          <a:p>
            <a:pPr algn="l"/>
            <a:r>
              <a:rPr lang="fr-FR" sz="2000" dirty="0"/>
              <a:t>Supprimer 1 Wm</a:t>
            </a:r>
            <a:r>
              <a:rPr lang="fr-FR" sz="2000" baseline="30000" dirty="0"/>
              <a:t>-2</a:t>
            </a:r>
            <a:r>
              <a:rPr lang="fr-FR" sz="2000" dirty="0"/>
              <a:t> de forçage radiatif nécessiterait une quantité d’énergie correspondant à 10 années de notre consommation d’énergie primaire.</a:t>
            </a:r>
          </a:p>
        </p:txBody>
      </p:sp>
      <p:pic>
        <p:nvPicPr>
          <p:cNvPr id="9221"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5238750"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3"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595438"/>
            <a:ext cx="1747838" cy="291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fr-FR" dirty="0"/>
              <a:t>Captage atmosphérique</a:t>
            </a:r>
            <a:r>
              <a:rPr lang="fr-FR" baseline="0" dirty="0"/>
              <a:t> direct</a:t>
            </a:r>
            <a:endParaRPr lang="fr-FR" dirty="0"/>
          </a:p>
        </p:txBody>
      </p:sp>
      <p:sp>
        <p:nvSpPr>
          <p:cNvPr id="3" name="TextBox 2"/>
          <p:cNvSpPr txBox="1"/>
          <p:nvPr/>
        </p:nvSpPr>
        <p:spPr>
          <a:xfrm>
            <a:off x="2819400" y="4532313"/>
            <a:ext cx="4227615" cy="1015663"/>
          </a:xfrm>
          <a:prstGeom prst="rect">
            <a:avLst/>
          </a:prstGeom>
          <a:noFill/>
        </p:spPr>
        <p:txBody>
          <a:bodyPr wrap="none" rtlCol="0">
            <a:spAutoFit/>
          </a:bodyPr>
          <a:lstStyle/>
          <a:p>
            <a:r>
              <a:rPr lang="en-GB" sz="6000" b="1" dirty="0" err="1">
                <a:solidFill>
                  <a:srgbClr val="FF0000"/>
                </a:solidFill>
              </a:rPr>
              <a:t>Peu</a:t>
            </a:r>
            <a:r>
              <a:rPr lang="en-GB" sz="6000" b="1" dirty="0">
                <a:solidFill>
                  <a:srgbClr val="FF0000"/>
                </a:solidFill>
              </a:rPr>
              <a:t> </a:t>
            </a:r>
            <a:r>
              <a:rPr lang="en-GB" sz="6000" b="1" dirty="0" err="1">
                <a:solidFill>
                  <a:srgbClr val="FF0000"/>
                </a:solidFill>
              </a:rPr>
              <a:t>Crédible</a:t>
            </a:r>
            <a:endParaRPr lang="en-GB" sz="6000" b="1" dirty="0">
              <a:solidFill>
                <a:srgbClr val="FF0000"/>
              </a:solidFill>
            </a:endParaRPr>
          </a:p>
        </p:txBody>
      </p:sp>
    </p:spTree>
    <p:extLst>
      <p:ext uri="{BB962C8B-B14F-4D97-AF65-F5344CB8AC3E}">
        <p14:creationId xmlns:p14="http://schemas.microsoft.com/office/powerpoint/2010/main" val="6776815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2563"/>
          <a:stretch>
            <a:fillRect/>
          </a:stretch>
        </p:blipFill>
        <p:spPr bwMode="auto">
          <a:xfrm>
            <a:off x="0" y="798513"/>
            <a:ext cx="9175750" cy="4695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0244" name="Text Box 4"/>
          <p:cNvSpPr txBox="1">
            <a:spLocks noChangeArrowheads="1"/>
          </p:cNvSpPr>
          <p:nvPr/>
        </p:nvSpPr>
        <p:spPr bwMode="auto">
          <a:xfrm>
            <a:off x="5204901" y="798513"/>
            <a:ext cx="3939099"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r>
              <a:rPr lang="fr-FR" sz="1600" dirty="0">
                <a:solidFill>
                  <a:srgbClr val="FFFFFF"/>
                </a:solidFill>
              </a:rPr>
              <a:t>© Graphisme, Marc </a:t>
            </a:r>
            <a:r>
              <a:rPr lang="fr-FR" sz="1600" dirty="0" err="1">
                <a:solidFill>
                  <a:srgbClr val="FFFFFF"/>
                </a:solidFill>
              </a:rPr>
              <a:t>Jamous</a:t>
            </a:r>
            <a:r>
              <a:rPr lang="fr-FR" sz="1600" dirty="0">
                <a:solidFill>
                  <a:srgbClr val="FFFFFF"/>
                </a:solidFill>
              </a:rPr>
              <a:t>, IPSL/UVSQ</a:t>
            </a:r>
          </a:p>
        </p:txBody>
      </p:sp>
      <p:sp>
        <p:nvSpPr>
          <p:cNvPr id="2" name="Title 1"/>
          <p:cNvSpPr>
            <a:spLocks noGrp="1"/>
          </p:cNvSpPr>
          <p:nvPr>
            <p:ph type="title"/>
          </p:nvPr>
        </p:nvSpPr>
        <p:spPr/>
        <p:txBody>
          <a:bodyPr/>
          <a:lstStyle/>
          <a:p>
            <a:r>
              <a:rPr lang="fr-FR" dirty="0"/>
              <a:t>Gestion du rayonnement solaire</a:t>
            </a:r>
          </a:p>
        </p:txBody>
      </p:sp>
      <p:sp>
        <p:nvSpPr>
          <p:cNvPr id="3" name="TextBox 2"/>
          <p:cNvSpPr txBox="1"/>
          <p:nvPr/>
        </p:nvSpPr>
        <p:spPr>
          <a:xfrm>
            <a:off x="37026" y="5532438"/>
            <a:ext cx="9106973" cy="1200328"/>
          </a:xfrm>
          <a:prstGeom prst="rect">
            <a:avLst/>
          </a:prstGeom>
          <a:noFill/>
        </p:spPr>
        <p:txBody>
          <a:bodyPr wrap="square" rtlCol="0">
            <a:spAutoFit/>
          </a:bodyPr>
          <a:lstStyle/>
          <a:p>
            <a:r>
              <a:rPr lang="fr-FR" sz="2400" dirty="0"/>
              <a:t>L’objectif est d’augmenter la capacité de la Terre à renvoyer le rayonnement solaire vers l’espace (effet Parasol) en modifiant l’atmosphère, les nuages, ou les surfaces</a:t>
            </a:r>
          </a:p>
        </p:txBody>
      </p:sp>
    </p:spTree>
    <p:extLst>
      <p:ext uri="{BB962C8B-B14F-4D97-AF65-F5344CB8AC3E}">
        <p14:creationId xmlns:p14="http://schemas.microsoft.com/office/powerpoint/2010/main" val="10940831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Oval 48"/>
          <p:cNvSpPr>
            <a:spLocks noChangeArrowheads="1"/>
          </p:cNvSpPr>
          <p:nvPr/>
        </p:nvSpPr>
        <p:spPr bwMode="auto">
          <a:xfrm>
            <a:off x="250825" y="2582863"/>
            <a:ext cx="152400" cy="152400"/>
          </a:xfrm>
          <a:prstGeom prst="ellipse">
            <a:avLst/>
          </a:prstGeom>
          <a:solidFill>
            <a:srgbClr val="5F5F5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endParaRPr lang="en-US"/>
          </a:p>
        </p:txBody>
      </p:sp>
      <p:sp>
        <p:nvSpPr>
          <p:cNvPr id="11269" name="Oval 49"/>
          <p:cNvSpPr>
            <a:spLocks noChangeArrowheads="1"/>
          </p:cNvSpPr>
          <p:nvPr/>
        </p:nvSpPr>
        <p:spPr bwMode="auto">
          <a:xfrm>
            <a:off x="479425" y="2659063"/>
            <a:ext cx="152400" cy="152400"/>
          </a:xfrm>
          <a:prstGeom prst="ellipse">
            <a:avLst/>
          </a:prstGeom>
          <a:solidFill>
            <a:srgbClr val="5F5F5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endParaRPr lang="en-US"/>
          </a:p>
        </p:txBody>
      </p:sp>
      <p:sp>
        <p:nvSpPr>
          <p:cNvPr id="11270" name="Oval 50"/>
          <p:cNvSpPr>
            <a:spLocks noChangeArrowheads="1"/>
          </p:cNvSpPr>
          <p:nvPr/>
        </p:nvSpPr>
        <p:spPr bwMode="auto">
          <a:xfrm>
            <a:off x="250825" y="2811463"/>
            <a:ext cx="152400" cy="152400"/>
          </a:xfrm>
          <a:prstGeom prst="ellipse">
            <a:avLst/>
          </a:prstGeom>
          <a:solidFill>
            <a:srgbClr val="5F5F5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endParaRPr lang="en-US"/>
          </a:p>
        </p:txBody>
      </p:sp>
      <p:sp>
        <p:nvSpPr>
          <p:cNvPr id="11271" name="Oval 51"/>
          <p:cNvSpPr>
            <a:spLocks noChangeArrowheads="1"/>
          </p:cNvSpPr>
          <p:nvPr/>
        </p:nvSpPr>
        <p:spPr bwMode="auto">
          <a:xfrm>
            <a:off x="1608138" y="2641600"/>
            <a:ext cx="152400" cy="152400"/>
          </a:xfrm>
          <a:prstGeom prst="ellipse">
            <a:avLst/>
          </a:prstGeom>
          <a:solidFill>
            <a:srgbClr val="5F5F5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endParaRPr lang="en-US"/>
          </a:p>
        </p:txBody>
      </p:sp>
      <p:sp>
        <p:nvSpPr>
          <p:cNvPr id="11272" name="Oval 52"/>
          <p:cNvSpPr>
            <a:spLocks noChangeArrowheads="1"/>
          </p:cNvSpPr>
          <p:nvPr/>
        </p:nvSpPr>
        <p:spPr bwMode="auto">
          <a:xfrm>
            <a:off x="1303338" y="2794000"/>
            <a:ext cx="152400" cy="152400"/>
          </a:xfrm>
          <a:prstGeom prst="ellipse">
            <a:avLst/>
          </a:prstGeom>
          <a:solidFill>
            <a:srgbClr val="5F5F5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endParaRPr lang="en-US"/>
          </a:p>
        </p:txBody>
      </p:sp>
      <p:sp>
        <p:nvSpPr>
          <p:cNvPr id="11273" name="Oval 53"/>
          <p:cNvSpPr>
            <a:spLocks noChangeArrowheads="1"/>
          </p:cNvSpPr>
          <p:nvPr/>
        </p:nvSpPr>
        <p:spPr bwMode="auto">
          <a:xfrm>
            <a:off x="1608138" y="2946400"/>
            <a:ext cx="152400" cy="152400"/>
          </a:xfrm>
          <a:prstGeom prst="ellipse">
            <a:avLst/>
          </a:prstGeom>
          <a:solidFill>
            <a:srgbClr val="5F5F5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endParaRPr lang="en-US"/>
          </a:p>
        </p:txBody>
      </p:sp>
      <p:sp>
        <p:nvSpPr>
          <p:cNvPr id="11274" name="Oval 54"/>
          <p:cNvSpPr>
            <a:spLocks noChangeArrowheads="1"/>
          </p:cNvSpPr>
          <p:nvPr/>
        </p:nvSpPr>
        <p:spPr bwMode="auto">
          <a:xfrm>
            <a:off x="784225" y="2506663"/>
            <a:ext cx="152400" cy="152400"/>
          </a:xfrm>
          <a:prstGeom prst="ellipse">
            <a:avLst/>
          </a:prstGeom>
          <a:solidFill>
            <a:srgbClr val="5F5F5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endParaRPr lang="en-US"/>
          </a:p>
        </p:txBody>
      </p:sp>
      <p:sp>
        <p:nvSpPr>
          <p:cNvPr id="11275" name="Oval 55"/>
          <p:cNvSpPr>
            <a:spLocks noChangeArrowheads="1"/>
          </p:cNvSpPr>
          <p:nvPr/>
        </p:nvSpPr>
        <p:spPr bwMode="auto">
          <a:xfrm>
            <a:off x="1012825" y="2582863"/>
            <a:ext cx="152400" cy="152400"/>
          </a:xfrm>
          <a:prstGeom prst="ellipse">
            <a:avLst/>
          </a:prstGeom>
          <a:solidFill>
            <a:srgbClr val="5F5F5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endParaRPr lang="en-US"/>
          </a:p>
        </p:txBody>
      </p:sp>
      <p:sp>
        <p:nvSpPr>
          <p:cNvPr id="11276" name="Oval 56"/>
          <p:cNvSpPr>
            <a:spLocks noChangeArrowheads="1"/>
          </p:cNvSpPr>
          <p:nvPr/>
        </p:nvSpPr>
        <p:spPr bwMode="auto">
          <a:xfrm>
            <a:off x="784225" y="2735263"/>
            <a:ext cx="152400" cy="152400"/>
          </a:xfrm>
          <a:prstGeom prst="ellipse">
            <a:avLst/>
          </a:prstGeom>
          <a:solidFill>
            <a:srgbClr val="5F5F5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endParaRPr lang="en-US"/>
          </a:p>
        </p:txBody>
      </p:sp>
      <p:sp>
        <p:nvSpPr>
          <p:cNvPr id="11277" name="Oval 57"/>
          <p:cNvSpPr>
            <a:spLocks noChangeArrowheads="1"/>
          </p:cNvSpPr>
          <p:nvPr/>
        </p:nvSpPr>
        <p:spPr bwMode="auto">
          <a:xfrm>
            <a:off x="2141538" y="2565400"/>
            <a:ext cx="152400" cy="152400"/>
          </a:xfrm>
          <a:prstGeom prst="ellipse">
            <a:avLst/>
          </a:prstGeom>
          <a:solidFill>
            <a:srgbClr val="5F5F5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endParaRPr lang="en-US"/>
          </a:p>
        </p:txBody>
      </p:sp>
      <p:sp>
        <p:nvSpPr>
          <p:cNvPr id="11278" name="Oval 58"/>
          <p:cNvSpPr>
            <a:spLocks noChangeArrowheads="1"/>
          </p:cNvSpPr>
          <p:nvPr/>
        </p:nvSpPr>
        <p:spPr bwMode="auto">
          <a:xfrm>
            <a:off x="1836738" y="2717800"/>
            <a:ext cx="152400" cy="152400"/>
          </a:xfrm>
          <a:prstGeom prst="ellipse">
            <a:avLst/>
          </a:prstGeom>
          <a:solidFill>
            <a:srgbClr val="5F5F5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endParaRPr lang="en-US"/>
          </a:p>
        </p:txBody>
      </p:sp>
      <p:sp>
        <p:nvSpPr>
          <p:cNvPr id="11279" name="Oval 59"/>
          <p:cNvSpPr>
            <a:spLocks noChangeArrowheads="1"/>
          </p:cNvSpPr>
          <p:nvPr/>
        </p:nvSpPr>
        <p:spPr bwMode="auto">
          <a:xfrm>
            <a:off x="2141538" y="2870200"/>
            <a:ext cx="152400" cy="152400"/>
          </a:xfrm>
          <a:prstGeom prst="ellipse">
            <a:avLst/>
          </a:prstGeom>
          <a:solidFill>
            <a:srgbClr val="5F5F5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endParaRPr lang="en-US"/>
          </a:p>
        </p:txBody>
      </p:sp>
      <p:sp>
        <p:nvSpPr>
          <p:cNvPr id="11280" name="Oval 60"/>
          <p:cNvSpPr>
            <a:spLocks noChangeArrowheads="1"/>
          </p:cNvSpPr>
          <p:nvPr/>
        </p:nvSpPr>
        <p:spPr bwMode="auto">
          <a:xfrm>
            <a:off x="1317625" y="2354263"/>
            <a:ext cx="152400" cy="152400"/>
          </a:xfrm>
          <a:prstGeom prst="ellipse">
            <a:avLst/>
          </a:prstGeom>
          <a:solidFill>
            <a:srgbClr val="5F5F5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endParaRPr lang="en-US"/>
          </a:p>
        </p:txBody>
      </p:sp>
      <p:sp>
        <p:nvSpPr>
          <p:cNvPr id="11281" name="Oval 61"/>
          <p:cNvSpPr>
            <a:spLocks noChangeArrowheads="1"/>
          </p:cNvSpPr>
          <p:nvPr/>
        </p:nvSpPr>
        <p:spPr bwMode="auto">
          <a:xfrm>
            <a:off x="1546225" y="2430463"/>
            <a:ext cx="152400" cy="152400"/>
          </a:xfrm>
          <a:prstGeom prst="ellipse">
            <a:avLst/>
          </a:prstGeom>
          <a:solidFill>
            <a:srgbClr val="5F5F5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endParaRPr lang="en-US"/>
          </a:p>
        </p:txBody>
      </p:sp>
      <p:sp>
        <p:nvSpPr>
          <p:cNvPr id="11282" name="Oval 62"/>
          <p:cNvSpPr>
            <a:spLocks noChangeArrowheads="1"/>
          </p:cNvSpPr>
          <p:nvPr/>
        </p:nvSpPr>
        <p:spPr bwMode="auto">
          <a:xfrm>
            <a:off x="1317625" y="2582863"/>
            <a:ext cx="152400" cy="152400"/>
          </a:xfrm>
          <a:prstGeom prst="ellipse">
            <a:avLst/>
          </a:prstGeom>
          <a:solidFill>
            <a:srgbClr val="5F5F5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endParaRPr lang="en-US"/>
          </a:p>
        </p:txBody>
      </p:sp>
      <p:sp>
        <p:nvSpPr>
          <p:cNvPr id="11283" name="Oval 63"/>
          <p:cNvSpPr>
            <a:spLocks noChangeArrowheads="1"/>
          </p:cNvSpPr>
          <p:nvPr/>
        </p:nvSpPr>
        <p:spPr bwMode="auto">
          <a:xfrm>
            <a:off x="1898650" y="2989263"/>
            <a:ext cx="152400" cy="152400"/>
          </a:xfrm>
          <a:prstGeom prst="ellipse">
            <a:avLst/>
          </a:prstGeom>
          <a:solidFill>
            <a:srgbClr val="5F5F5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endParaRPr lang="en-US"/>
          </a:p>
        </p:txBody>
      </p:sp>
      <p:sp>
        <p:nvSpPr>
          <p:cNvPr id="11284" name="Oval 64"/>
          <p:cNvSpPr>
            <a:spLocks noChangeArrowheads="1"/>
          </p:cNvSpPr>
          <p:nvPr/>
        </p:nvSpPr>
        <p:spPr bwMode="auto">
          <a:xfrm>
            <a:off x="2370138" y="2565400"/>
            <a:ext cx="152400" cy="152400"/>
          </a:xfrm>
          <a:prstGeom prst="ellipse">
            <a:avLst/>
          </a:prstGeom>
          <a:solidFill>
            <a:srgbClr val="5F5F5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endParaRPr lang="en-US"/>
          </a:p>
        </p:txBody>
      </p:sp>
      <p:sp>
        <p:nvSpPr>
          <p:cNvPr id="11285" name="Oval 65"/>
          <p:cNvSpPr>
            <a:spLocks noChangeArrowheads="1"/>
          </p:cNvSpPr>
          <p:nvPr/>
        </p:nvSpPr>
        <p:spPr bwMode="auto">
          <a:xfrm>
            <a:off x="1851025" y="2506663"/>
            <a:ext cx="152400" cy="152400"/>
          </a:xfrm>
          <a:prstGeom prst="ellipse">
            <a:avLst/>
          </a:prstGeom>
          <a:solidFill>
            <a:srgbClr val="5F5F5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endParaRPr lang="en-US"/>
          </a:p>
        </p:txBody>
      </p:sp>
      <p:sp>
        <p:nvSpPr>
          <p:cNvPr id="11286" name="Oval 66"/>
          <p:cNvSpPr>
            <a:spLocks noChangeArrowheads="1"/>
          </p:cNvSpPr>
          <p:nvPr/>
        </p:nvSpPr>
        <p:spPr bwMode="auto">
          <a:xfrm>
            <a:off x="2446338" y="2870200"/>
            <a:ext cx="152400" cy="152400"/>
          </a:xfrm>
          <a:prstGeom prst="ellipse">
            <a:avLst/>
          </a:prstGeom>
          <a:solidFill>
            <a:srgbClr val="5F5F5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endParaRPr lang="en-US"/>
          </a:p>
        </p:txBody>
      </p:sp>
      <p:sp>
        <p:nvSpPr>
          <p:cNvPr id="11287" name="Oval 67"/>
          <p:cNvSpPr>
            <a:spLocks noChangeArrowheads="1"/>
          </p:cNvSpPr>
          <p:nvPr/>
        </p:nvSpPr>
        <p:spPr bwMode="auto">
          <a:xfrm>
            <a:off x="2674938" y="2717800"/>
            <a:ext cx="152400" cy="152400"/>
          </a:xfrm>
          <a:prstGeom prst="ellipse">
            <a:avLst/>
          </a:prstGeom>
          <a:solidFill>
            <a:srgbClr val="5F5F5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endParaRPr lang="en-US"/>
          </a:p>
        </p:txBody>
      </p:sp>
      <p:sp>
        <p:nvSpPr>
          <p:cNvPr id="11288" name="Oval 68"/>
          <p:cNvSpPr>
            <a:spLocks noChangeArrowheads="1"/>
          </p:cNvSpPr>
          <p:nvPr/>
        </p:nvSpPr>
        <p:spPr bwMode="auto">
          <a:xfrm>
            <a:off x="1066800" y="2895600"/>
            <a:ext cx="152400" cy="152400"/>
          </a:xfrm>
          <a:prstGeom prst="ellipse">
            <a:avLst/>
          </a:prstGeom>
          <a:solidFill>
            <a:srgbClr val="5F5F5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endParaRPr lang="en-US"/>
          </a:p>
        </p:txBody>
      </p:sp>
      <p:sp>
        <p:nvSpPr>
          <p:cNvPr id="11289" name="Oval 69"/>
          <p:cNvSpPr>
            <a:spLocks noChangeArrowheads="1"/>
          </p:cNvSpPr>
          <p:nvPr/>
        </p:nvSpPr>
        <p:spPr bwMode="auto">
          <a:xfrm>
            <a:off x="2751138" y="3022600"/>
            <a:ext cx="152400" cy="152400"/>
          </a:xfrm>
          <a:prstGeom prst="ellipse">
            <a:avLst/>
          </a:prstGeom>
          <a:solidFill>
            <a:srgbClr val="5F5F5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endParaRPr lang="en-US"/>
          </a:p>
        </p:txBody>
      </p:sp>
      <p:sp>
        <p:nvSpPr>
          <p:cNvPr id="11290" name="Oval 70"/>
          <p:cNvSpPr>
            <a:spLocks noChangeArrowheads="1"/>
          </p:cNvSpPr>
          <p:nvPr/>
        </p:nvSpPr>
        <p:spPr bwMode="auto">
          <a:xfrm>
            <a:off x="849313" y="2928938"/>
            <a:ext cx="152400" cy="152400"/>
          </a:xfrm>
          <a:prstGeom prst="ellipse">
            <a:avLst/>
          </a:prstGeom>
          <a:solidFill>
            <a:srgbClr val="5F5F5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endParaRPr lang="en-US"/>
          </a:p>
        </p:txBody>
      </p:sp>
      <p:sp>
        <p:nvSpPr>
          <p:cNvPr id="11291" name="Oval 71"/>
          <p:cNvSpPr>
            <a:spLocks noChangeArrowheads="1"/>
          </p:cNvSpPr>
          <p:nvPr/>
        </p:nvSpPr>
        <p:spPr bwMode="auto">
          <a:xfrm>
            <a:off x="2979738" y="2794000"/>
            <a:ext cx="152400" cy="152400"/>
          </a:xfrm>
          <a:prstGeom prst="ellipse">
            <a:avLst/>
          </a:prstGeom>
          <a:solidFill>
            <a:srgbClr val="5F5F5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endParaRPr lang="en-US"/>
          </a:p>
        </p:txBody>
      </p:sp>
      <p:sp>
        <p:nvSpPr>
          <p:cNvPr id="11292" name="Oval 72"/>
          <p:cNvSpPr>
            <a:spLocks noChangeArrowheads="1"/>
          </p:cNvSpPr>
          <p:nvPr/>
        </p:nvSpPr>
        <p:spPr bwMode="auto">
          <a:xfrm>
            <a:off x="468313" y="2852738"/>
            <a:ext cx="152400" cy="152400"/>
          </a:xfrm>
          <a:prstGeom prst="ellipse">
            <a:avLst/>
          </a:prstGeom>
          <a:solidFill>
            <a:srgbClr val="5F5F5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endParaRPr lang="en-US"/>
          </a:p>
        </p:txBody>
      </p:sp>
      <p:sp>
        <p:nvSpPr>
          <p:cNvPr id="11293" name="Line 73"/>
          <p:cNvSpPr>
            <a:spLocks noChangeShapeType="1"/>
          </p:cNvSpPr>
          <p:nvPr/>
        </p:nvSpPr>
        <p:spPr bwMode="auto">
          <a:xfrm>
            <a:off x="1241425" y="1676400"/>
            <a:ext cx="533400" cy="762000"/>
          </a:xfrm>
          <a:prstGeom prst="line">
            <a:avLst/>
          </a:prstGeom>
          <a:noFill/>
          <a:ln w="76200">
            <a:solidFill>
              <a:srgbClr val="FFCC00"/>
            </a:solidFill>
            <a:round/>
            <a:headEn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11294" name="Line 74"/>
          <p:cNvSpPr>
            <a:spLocks noChangeShapeType="1"/>
          </p:cNvSpPr>
          <p:nvPr/>
        </p:nvSpPr>
        <p:spPr bwMode="auto">
          <a:xfrm flipV="1">
            <a:off x="1905000" y="1752600"/>
            <a:ext cx="457200" cy="609600"/>
          </a:xfrm>
          <a:prstGeom prst="line">
            <a:avLst/>
          </a:prstGeom>
          <a:noFill/>
          <a:ln w="76200">
            <a:solidFill>
              <a:srgbClr val="FFCC00"/>
            </a:solidFill>
            <a:round/>
            <a:headEn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11295" name="Text Box 76"/>
          <p:cNvSpPr txBox="1">
            <a:spLocks noChangeArrowheads="1"/>
          </p:cNvSpPr>
          <p:nvPr/>
        </p:nvSpPr>
        <p:spPr bwMode="auto">
          <a:xfrm>
            <a:off x="0" y="3200400"/>
            <a:ext cx="3586163" cy="397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285750" indent="-285750">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l">
              <a:buFontTx/>
              <a:buChar char="-"/>
            </a:pPr>
            <a:r>
              <a:rPr lang="fr-FR" sz="1800" dirty="0"/>
              <a:t>La technique proposée consisterait à injecter du SO</a:t>
            </a:r>
            <a:r>
              <a:rPr lang="fr-FR" sz="1800" baseline="-25000" dirty="0"/>
              <a:t>2</a:t>
            </a:r>
            <a:r>
              <a:rPr lang="fr-FR" sz="1800" dirty="0"/>
              <a:t> dans la basse stratosphère</a:t>
            </a:r>
          </a:p>
          <a:p>
            <a:pPr algn="l">
              <a:buFontTx/>
              <a:buChar char="-"/>
            </a:pPr>
            <a:endParaRPr lang="fr-FR" sz="1600" dirty="0"/>
          </a:p>
          <a:p>
            <a:pPr algn="l">
              <a:buFontTx/>
              <a:buChar char="-"/>
            </a:pPr>
            <a:r>
              <a:rPr lang="fr-FR" sz="1800" dirty="0"/>
              <a:t>Les éruptions volcaniques fournissent un analogue naturel (par exemple le Pinatubo en 1991)</a:t>
            </a:r>
          </a:p>
          <a:p>
            <a:pPr algn="l">
              <a:buFontTx/>
              <a:buChar char="-"/>
            </a:pPr>
            <a:endParaRPr lang="fr-FR" sz="1600" dirty="0"/>
          </a:p>
          <a:p>
            <a:pPr algn="l">
              <a:buFontTx/>
              <a:buChar char="-"/>
            </a:pPr>
            <a:r>
              <a:rPr lang="fr-FR" sz="1800" dirty="0"/>
              <a:t>L’injection doit être continue. Elle refroidirait la planète mais induirait aussi des effets collatéraux (précipitation)</a:t>
            </a:r>
          </a:p>
          <a:p>
            <a:pPr algn="l">
              <a:buFontTx/>
              <a:buChar char="-"/>
            </a:pPr>
            <a:endParaRPr lang="fr-FR" sz="1800" dirty="0"/>
          </a:p>
        </p:txBody>
      </p:sp>
      <p:pic>
        <p:nvPicPr>
          <p:cNvPr id="11296" name="Picture 32" descr="clipart_meteo_temps_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95400"/>
            <a:ext cx="7620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p:txBody>
          <a:bodyPr/>
          <a:lstStyle/>
          <a:p>
            <a:r>
              <a:rPr lang="fr-FR" dirty="0"/>
              <a:t>Des particules</a:t>
            </a:r>
            <a:r>
              <a:rPr lang="fr-FR" baseline="0" dirty="0"/>
              <a:t> dans la stratosphère ?</a:t>
            </a:r>
            <a:endParaRPr lang="fr-FR" dirty="0"/>
          </a:p>
        </p:txBody>
      </p:sp>
      <p:pic>
        <p:nvPicPr>
          <p:cNvPr id="3" name="Picture 2"/>
          <p:cNvPicPr>
            <a:picLocks noChangeAspect="1"/>
          </p:cNvPicPr>
          <p:nvPr/>
        </p:nvPicPr>
        <p:blipFill>
          <a:blip r:embed="rId4"/>
          <a:stretch>
            <a:fillRect/>
          </a:stretch>
        </p:blipFill>
        <p:spPr>
          <a:xfrm>
            <a:off x="3421165" y="1320800"/>
            <a:ext cx="5722836" cy="4229100"/>
          </a:xfrm>
          <a:prstGeom prst="rect">
            <a:avLst/>
          </a:prstGeom>
        </p:spPr>
      </p:pic>
      <p:sp>
        <p:nvSpPr>
          <p:cNvPr id="4" name="TextBox 3"/>
          <p:cNvSpPr txBox="1"/>
          <p:nvPr/>
        </p:nvSpPr>
        <p:spPr>
          <a:xfrm>
            <a:off x="7728908" y="5180568"/>
            <a:ext cx="1327219" cy="369332"/>
          </a:xfrm>
          <a:prstGeom prst="rect">
            <a:avLst/>
          </a:prstGeom>
          <a:noFill/>
        </p:spPr>
        <p:txBody>
          <a:bodyPr wrap="none" rtlCol="0">
            <a:spAutoFit/>
          </a:bodyPr>
          <a:lstStyle/>
          <a:p>
            <a:r>
              <a:rPr lang="fr-FR" dirty="0">
                <a:solidFill>
                  <a:srgbClr val="FFFFFF"/>
                </a:solidFill>
              </a:rPr>
              <a:t>@</a:t>
            </a:r>
            <a:r>
              <a:rPr lang="fr-FR" dirty="0" err="1">
                <a:solidFill>
                  <a:srgbClr val="FFFFFF"/>
                </a:solidFill>
              </a:rPr>
              <a:t>Hughhunt</a:t>
            </a:r>
            <a:endParaRPr lang="fr-FR" dirty="0">
              <a:solidFill>
                <a:srgbClr val="FFFFFF"/>
              </a:solidFill>
            </a:endParaRPr>
          </a:p>
        </p:txBody>
      </p:sp>
    </p:spTree>
    <p:extLst>
      <p:ext uri="{BB962C8B-B14F-4D97-AF65-F5344CB8AC3E}">
        <p14:creationId xmlns:p14="http://schemas.microsoft.com/office/powerpoint/2010/main" val="39197086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Pages from salter_proo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850900"/>
            <a:ext cx="5014912" cy="360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92" name="Text Box 76"/>
          <p:cNvSpPr txBox="1">
            <a:spLocks noChangeArrowheads="1"/>
          </p:cNvSpPr>
          <p:nvPr/>
        </p:nvSpPr>
        <p:spPr bwMode="auto">
          <a:xfrm>
            <a:off x="76200" y="3687901"/>
            <a:ext cx="5638800" cy="3170099"/>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261938" indent="-261938">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l">
              <a:spcAft>
                <a:spcPts val="1200"/>
              </a:spcAft>
              <a:buFontTx/>
              <a:buChar char="•"/>
            </a:pPr>
            <a:r>
              <a:rPr lang="fr-FR" sz="2000" dirty="0"/>
              <a:t>La pulvérisation d’eau de mer augmenterait la concentrations de particules de sels marins qui modifieraient la structure des nuages</a:t>
            </a:r>
          </a:p>
          <a:p>
            <a:pPr algn="l">
              <a:spcAft>
                <a:spcPts val="1200"/>
              </a:spcAft>
              <a:buFontTx/>
              <a:buChar char="•"/>
            </a:pPr>
            <a:r>
              <a:rPr lang="fr-FR" sz="2000" dirty="0"/>
              <a:t>L’effet de la pollution ambiante fournit un analogue, mais montre aussi la difficulté de la méthode puisque ce phénomène reste très mal compris</a:t>
            </a:r>
          </a:p>
          <a:p>
            <a:pPr algn="l">
              <a:spcAft>
                <a:spcPts val="1200"/>
              </a:spcAft>
              <a:buFontTx/>
              <a:buChar char="•"/>
            </a:pPr>
            <a:r>
              <a:rPr lang="fr-FR" sz="2000" dirty="0"/>
              <a:t>Les aspects technologiques ne sont pas maîtrisés</a:t>
            </a:r>
          </a:p>
        </p:txBody>
      </p:sp>
      <p:pic>
        <p:nvPicPr>
          <p:cNvPr id="122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219200"/>
            <a:ext cx="2376488" cy="2667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29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3886200"/>
            <a:ext cx="2206625" cy="2667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p:txBody>
          <a:bodyPr/>
          <a:lstStyle/>
          <a:p>
            <a:r>
              <a:rPr lang="fr-FR" dirty="0"/>
              <a:t>Des nuages maritimes plus</a:t>
            </a:r>
            <a:r>
              <a:rPr lang="fr-FR" baseline="0" dirty="0"/>
              <a:t> brillants ?</a:t>
            </a:r>
            <a:endParaRPr lang="fr-FR" dirty="0"/>
          </a:p>
        </p:txBody>
      </p:sp>
    </p:spTree>
    <p:extLst>
      <p:ext uri="{BB962C8B-B14F-4D97-AF65-F5344CB8AC3E}">
        <p14:creationId xmlns:p14="http://schemas.microsoft.com/office/powerpoint/2010/main" val="41967100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9208"/>
            <a:ext cx="9144000" cy="45386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3316" name="Text Box 4"/>
          <p:cNvSpPr txBox="1">
            <a:spLocks noChangeArrowheads="1"/>
          </p:cNvSpPr>
          <p:nvPr/>
        </p:nvSpPr>
        <p:spPr bwMode="auto">
          <a:xfrm>
            <a:off x="4049713" y="6433344"/>
            <a:ext cx="4941887" cy="369888"/>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r>
              <a:rPr lang="fr-FR" sz="1800"/>
              <a:t>Source: Kravitz, …, Boucher, et al. JGR 2013a</a:t>
            </a:r>
          </a:p>
        </p:txBody>
      </p:sp>
      <p:sp>
        <p:nvSpPr>
          <p:cNvPr id="13317" name="Text Box 5"/>
          <p:cNvSpPr txBox="1">
            <a:spLocks noChangeArrowheads="1"/>
          </p:cNvSpPr>
          <p:nvPr/>
        </p:nvSpPr>
        <p:spPr bwMode="auto">
          <a:xfrm>
            <a:off x="1662113" y="663295"/>
            <a:ext cx="852487"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r>
              <a:rPr lang="fr-FR" sz="1800"/>
              <a:t>4xCO</a:t>
            </a:r>
            <a:r>
              <a:rPr lang="fr-FR" sz="1800" baseline="-25000"/>
              <a:t>2</a:t>
            </a:r>
          </a:p>
        </p:txBody>
      </p:sp>
      <p:sp>
        <p:nvSpPr>
          <p:cNvPr id="13318" name="Text Box 6"/>
          <p:cNvSpPr txBox="1">
            <a:spLocks noChangeArrowheads="1"/>
          </p:cNvSpPr>
          <p:nvPr/>
        </p:nvSpPr>
        <p:spPr bwMode="auto">
          <a:xfrm>
            <a:off x="4662488" y="641070"/>
            <a:ext cx="3109912" cy="369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r>
              <a:rPr lang="fr-FR" sz="1800"/>
              <a:t>4xCO</a:t>
            </a:r>
            <a:r>
              <a:rPr lang="fr-FR" sz="1800" baseline="-25000"/>
              <a:t>2</a:t>
            </a:r>
            <a:r>
              <a:rPr lang="fr-FR" sz="1800"/>
              <a:t> + ingénierie du climat</a:t>
            </a:r>
            <a:endParaRPr lang="fr-FR" sz="1800" baseline="-25000"/>
          </a:p>
        </p:txBody>
      </p:sp>
      <p:sp>
        <p:nvSpPr>
          <p:cNvPr id="2" name="Title 1"/>
          <p:cNvSpPr>
            <a:spLocks noGrp="1"/>
          </p:cNvSpPr>
          <p:nvPr>
            <p:ph type="title"/>
          </p:nvPr>
        </p:nvSpPr>
        <p:spPr/>
        <p:txBody>
          <a:bodyPr/>
          <a:lstStyle/>
          <a:p>
            <a:r>
              <a:rPr lang="fr-FR" dirty="0"/>
              <a:t>Impact sur le climat : Température</a:t>
            </a:r>
          </a:p>
        </p:txBody>
      </p:sp>
      <p:sp>
        <p:nvSpPr>
          <p:cNvPr id="3" name="TextBox 2"/>
          <p:cNvSpPr txBox="1"/>
          <p:nvPr/>
        </p:nvSpPr>
        <p:spPr>
          <a:xfrm>
            <a:off x="0" y="5530570"/>
            <a:ext cx="9144000" cy="1200328"/>
          </a:xfrm>
          <a:prstGeom prst="rect">
            <a:avLst/>
          </a:prstGeom>
          <a:noFill/>
        </p:spPr>
        <p:txBody>
          <a:bodyPr wrap="square" rtlCol="0">
            <a:spAutoFit/>
          </a:bodyPr>
          <a:lstStyle/>
          <a:p>
            <a:r>
              <a:rPr lang="fr-FR" sz="2400" dirty="0"/>
              <a:t>Expériences de modélisation avec (très) forte hausse du CO</a:t>
            </a:r>
            <a:r>
              <a:rPr lang="fr-FR" sz="2400" baseline="-25000" dirty="0"/>
              <a:t>2</a:t>
            </a:r>
            <a:r>
              <a:rPr lang="fr-FR" sz="2400" dirty="0"/>
              <a:t> et géo-ingénierie.  Permet de stabiliser la température, sauf aux moyennes/hautes latitudes</a:t>
            </a:r>
          </a:p>
        </p:txBody>
      </p:sp>
    </p:spTree>
    <p:extLst>
      <p:ext uri="{BB962C8B-B14F-4D97-AF65-F5344CB8AC3E}">
        <p14:creationId xmlns:p14="http://schemas.microsoft.com/office/powerpoint/2010/main" val="29985553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0913"/>
            <a:ext cx="91440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4340" name="Text Box 4"/>
          <p:cNvSpPr txBox="1">
            <a:spLocks noChangeArrowheads="1"/>
          </p:cNvSpPr>
          <p:nvPr/>
        </p:nvSpPr>
        <p:spPr bwMode="auto">
          <a:xfrm>
            <a:off x="1662113" y="668338"/>
            <a:ext cx="852487"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r>
              <a:rPr lang="fr-FR" sz="1800"/>
              <a:t>4xCO</a:t>
            </a:r>
            <a:r>
              <a:rPr lang="fr-FR" sz="1800" baseline="-25000"/>
              <a:t>2</a:t>
            </a:r>
          </a:p>
        </p:txBody>
      </p:sp>
      <p:sp>
        <p:nvSpPr>
          <p:cNvPr id="14341" name="Text Box 6"/>
          <p:cNvSpPr txBox="1">
            <a:spLocks noChangeArrowheads="1"/>
          </p:cNvSpPr>
          <p:nvPr/>
        </p:nvSpPr>
        <p:spPr bwMode="auto">
          <a:xfrm>
            <a:off x="4572000" y="646113"/>
            <a:ext cx="3109913" cy="369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r>
              <a:rPr lang="fr-FR" sz="1800"/>
              <a:t>4xCO</a:t>
            </a:r>
            <a:r>
              <a:rPr lang="fr-FR" sz="1800" baseline="-25000"/>
              <a:t>2</a:t>
            </a:r>
            <a:r>
              <a:rPr lang="fr-FR" sz="1800"/>
              <a:t> + ingénierie du climat</a:t>
            </a:r>
            <a:endParaRPr lang="fr-FR" sz="1800" baseline="-25000"/>
          </a:p>
        </p:txBody>
      </p:sp>
      <p:sp>
        <p:nvSpPr>
          <p:cNvPr id="14342" name="Text Box 4"/>
          <p:cNvSpPr txBox="1">
            <a:spLocks noChangeArrowheads="1"/>
          </p:cNvSpPr>
          <p:nvPr/>
        </p:nvSpPr>
        <p:spPr bwMode="auto">
          <a:xfrm>
            <a:off x="4202113" y="6471444"/>
            <a:ext cx="4941887" cy="369888"/>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r>
              <a:rPr lang="fr-FR" sz="1800"/>
              <a:t>Source: Kravitz, …, Boucher, et al. JGR 2013a</a:t>
            </a:r>
          </a:p>
        </p:txBody>
      </p:sp>
      <p:sp>
        <p:nvSpPr>
          <p:cNvPr id="3" name="Title 2"/>
          <p:cNvSpPr>
            <a:spLocks noGrp="1"/>
          </p:cNvSpPr>
          <p:nvPr>
            <p:ph type="title"/>
          </p:nvPr>
        </p:nvSpPr>
        <p:spPr/>
        <p:txBody>
          <a:bodyPr/>
          <a:lstStyle/>
          <a:p>
            <a:r>
              <a:rPr lang="fr-FR" sz="3200" kern="1200" dirty="0">
                <a:solidFill>
                  <a:srgbClr val="0000FF"/>
                </a:solidFill>
                <a:effectLst/>
                <a:latin typeface="Comic Sans MS"/>
                <a:ea typeface="+mj-ea"/>
                <a:cs typeface="Comic Sans MS"/>
              </a:rPr>
              <a:t>Impact sur le climat : Précipitations</a:t>
            </a:r>
            <a:endParaRPr lang="en-GB" dirty="0"/>
          </a:p>
        </p:txBody>
      </p:sp>
      <p:sp>
        <p:nvSpPr>
          <p:cNvPr id="4" name="TextBox 3"/>
          <p:cNvSpPr txBox="1"/>
          <p:nvPr/>
        </p:nvSpPr>
        <p:spPr>
          <a:xfrm>
            <a:off x="11626" y="5519738"/>
            <a:ext cx="9132373" cy="830997"/>
          </a:xfrm>
          <a:prstGeom prst="rect">
            <a:avLst/>
          </a:prstGeom>
          <a:noFill/>
        </p:spPr>
        <p:txBody>
          <a:bodyPr wrap="square" rtlCol="0">
            <a:spAutoFit/>
          </a:bodyPr>
          <a:lstStyle/>
          <a:p>
            <a:r>
              <a:rPr lang="fr-FR" sz="2400" dirty="0"/>
              <a:t>MAIS, il y a aussi un </a:t>
            </a:r>
            <a:r>
              <a:rPr lang="fr-FR" sz="2400" b="1" dirty="0">
                <a:solidFill>
                  <a:srgbClr val="FF0000"/>
                </a:solidFill>
              </a:rPr>
              <a:t>fort impact, non désiré</a:t>
            </a:r>
            <a:r>
              <a:rPr lang="fr-FR" sz="2400" dirty="0"/>
              <a:t>, sur les précipitations.  La stabilisation des températures n’est pas le seul paramètre important</a:t>
            </a:r>
          </a:p>
        </p:txBody>
      </p:sp>
    </p:spTree>
    <p:extLst>
      <p:ext uri="{BB962C8B-B14F-4D97-AF65-F5344CB8AC3E}">
        <p14:creationId xmlns:p14="http://schemas.microsoft.com/office/powerpoint/2010/main" val="41320773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9"/>
          <p:cNvSpPr txBox="1">
            <a:spLocks noChangeArrowheads="1"/>
          </p:cNvSpPr>
          <p:nvPr/>
        </p:nvSpPr>
        <p:spPr bwMode="auto">
          <a:xfrm>
            <a:off x="4162425" y="6345238"/>
            <a:ext cx="4905375" cy="338138"/>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r>
              <a:rPr lang="fr-FR" sz="1600"/>
              <a:t>Boucher et al, « Clouds and Aerosols », IPCC, 2013</a:t>
            </a:r>
          </a:p>
        </p:txBody>
      </p:sp>
      <p:grpSp>
        <p:nvGrpSpPr>
          <p:cNvPr id="15365" name="Groupe 1"/>
          <p:cNvGrpSpPr>
            <a:grpSpLocks/>
          </p:cNvGrpSpPr>
          <p:nvPr/>
        </p:nvGrpSpPr>
        <p:grpSpPr bwMode="auto">
          <a:xfrm>
            <a:off x="431799" y="854765"/>
            <a:ext cx="5405438" cy="4123635"/>
            <a:chOff x="1447800" y="1057965"/>
            <a:chExt cx="5405437" cy="4123635"/>
          </a:xfrm>
        </p:grpSpPr>
        <p:sp>
          <p:nvSpPr>
            <p:cNvPr id="16" name="Rectangle 2"/>
            <p:cNvSpPr txBox="1">
              <a:spLocks noChangeArrowheads="1"/>
            </p:cNvSpPr>
            <p:nvPr/>
          </p:nvSpPr>
          <p:spPr bwMode="auto">
            <a:xfrm>
              <a:off x="3962400" y="4559300"/>
              <a:ext cx="1143000" cy="622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l"/>
              <a:r>
                <a:rPr lang="fr-FR" sz="2400">
                  <a:solidFill>
                    <a:schemeClr val="tx2"/>
                  </a:solidFill>
                </a:rPr>
                <a:t>Année</a:t>
              </a:r>
            </a:p>
          </p:txBody>
        </p:sp>
        <p:sp>
          <p:nvSpPr>
            <p:cNvPr id="17" name="Rectangle 2"/>
            <p:cNvSpPr txBox="1">
              <a:spLocks noChangeArrowheads="1"/>
            </p:cNvSpPr>
            <p:nvPr/>
          </p:nvSpPr>
          <p:spPr bwMode="auto">
            <a:xfrm rot="16200000">
              <a:off x="116232" y="2389533"/>
              <a:ext cx="3285435" cy="622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l"/>
              <a:r>
                <a:rPr lang="fr-FR" sz="2400" dirty="0">
                  <a:solidFill>
                    <a:schemeClr val="tx2"/>
                  </a:solidFill>
                </a:rPr>
                <a:t>Réchauffement (°C)</a:t>
              </a:r>
            </a:p>
          </p:txBody>
        </p:sp>
        <p:grpSp>
          <p:nvGrpSpPr>
            <p:cNvPr id="15369" name="Groupe 2"/>
            <p:cNvGrpSpPr>
              <a:grpSpLocks/>
            </p:cNvGrpSpPr>
            <p:nvPr/>
          </p:nvGrpSpPr>
          <p:grpSpPr bwMode="auto">
            <a:xfrm>
              <a:off x="2057400" y="1143000"/>
              <a:ext cx="4795837" cy="3594100"/>
              <a:chOff x="2062162" y="1219200"/>
              <a:chExt cx="4795838" cy="3593463"/>
            </a:xfrm>
          </p:grpSpPr>
          <p:pic>
            <p:nvPicPr>
              <p:cNvPr id="15370"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2162" y="1219200"/>
                <a:ext cx="4795838" cy="35934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5371" name="Rectangle 1"/>
              <p:cNvSpPr>
                <a:spLocks noChangeArrowheads="1"/>
              </p:cNvSpPr>
              <p:nvPr/>
            </p:nvSpPr>
            <p:spPr bwMode="auto">
              <a:xfrm>
                <a:off x="2667000" y="1371600"/>
                <a:ext cx="609600" cy="381000"/>
              </a:xfrm>
              <a:prstGeom prst="rect">
                <a:avLst/>
              </a:prstGeom>
              <a:solidFill>
                <a:schemeClr val="bg1"/>
              </a:solidFill>
              <a:ln w="9525">
                <a:solidFill>
                  <a:schemeClr val="bg1"/>
                </a:solidFill>
                <a:round/>
                <a:headEnd/>
                <a:tailEnd/>
              </a:ln>
            </p:spPr>
            <p:txBody>
              <a:bodyPr/>
              <a:lstStyle/>
              <a:p>
                <a:endParaRPr lang="en-US"/>
              </a:p>
            </p:txBody>
          </p:sp>
        </p:grpSp>
      </p:grpSp>
      <p:sp>
        <p:nvSpPr>
          <p:cNvPr id="11" name="Rectangle 2"/>
          <p:cNvSpPr txBox="1">
            <a:spLocks noChangeArrowheads="1"/>
          </p:cNvSpPr>
          <p:nvPr/>
        </p:nvSpPr>
        <p:spPr bwMode="auto">
          <a:xfrm>
            <a:off x="5943600" y="1143000"/>
            <a:ext cx="3200400" cy="2057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l"/>
            <a:r>
              <a:rPr lang="fr-FR" sz="2400">
                <a:solidFill>
                  <a:schemeClr val="tx2"/>
                </a:solidFill>
              </a:rPr>
              <a:t>Le procédé doit être maintenu de manière permanente… </a:t>
            </a:r>
          </a:p>
        </p:txBody>
      </p:sp>
      <p:sp>
        <p:nvSpPr>
          <p:cNvPr id="2" name="TextBox 1"/>
          <p:cNvSpPr txBox="1"/>
          <p:nvPr/>
        </p:nvSpPr>
        <p:spPr>
          <a:xfrm>
            <a:off x="127000" y="4978400"/>
            <a:ext cx="8940800" cy="1200328"/>
          </a:xfrm>
          <a:prstGeom prst="rect">
            <a:avLst/>
          </a:prstGeom>
          <a:noFill/>
        </p:spPr>
        <p:txBody>
          <a:bodyPr wrap="square" rtlCol="0">
            <a:spAutoFit/>
          </a:bodyPr>
          <a:lstStyle/>
          <a:p>
            <a:r>
              <a:rPr lang="fr-FR" sz="2400" dirty="0">
                <a:latin typeface="Arial" charset="0"/>
              </a:rPr>
              <a:t>L’interruption d’une technique de gestion du rayonnement solaire alors que les concentrations de gaz à effet de serre sont élevées entraînera un rattrapage climatique rapide. </a:t>
            </a:r>
            <a:endParaRPr lang="en-GB" sz="2400" dirty="0"/>
          </a:p>
        </p:txBody>
      </p:sp>
      <p:sp>
        <p:nvSpPr>
          <p:cNvPr id="3" name="Title 2"/>
          <p:cNvSpPr>
            <a:spLocks noGrp="1"/>
          </p:cNvSpPr>
          <p:nvPr>
            <p:ph type="title"/>
          </p:nvPr>
        </p:nvSpPr>
        <p:spPr>
          <a:xfrm>
            <a:off x="660400" y="1653"/>
            <a:ext cx="7835900" cy="591792"/>
          </a:xfrm>
        </p:spPr>
        <p:txBody>
          <a:bodyPr/>
          <a:lstStyle/>
          <a:p>
            <a:r>
              <a:rPr lang="fr-FR" dirty="0"/>
              <a:t>Un fardeau</a:t>
            </a:r>
            <a:r>
              <a:rPr lang="fr-FR" baseline="0" dirty="0"/>
              <a:t> pour les générations futures</a:t>
            </a:r>
            <a:endParaRPr lang="fr-FR" dirty="0"/>
          </a:p>
        </p:txBody>
      </p:sp>
    </p:spTree>
    <p:extLst>
      <p:ext uri="{BB962C8B-B14F-4D97-AF65-F5344CB8AC3E}">
        <p14:creationId xmlns:p14="http://schemas.microsoft.com/office/powerpoint/2010/main" val="36301555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838200"/>
            <a:ext cx="9064487" cy="6019800"/>
          </a:xfrm>
        </p:spPr>
        <p:txBody>
          <a:bodyPr/>
          <a:lstStyle/>
          <a:p>
            <a:pPr marL="266700" indent="-266700">
              <a:buFontTx/>
              <a:buNone/>
            </a:pPr>
            <a:r>
              <a:rPr lang="fr-FR" sz="2400" b="1" dirty="0">
                <a:solidFill>
                  <a:schemeClr val="tx2"/>
                </a:solidFill>
                <a:latin typeface="Arial" charset="0"/>
              </a:rPr>
              <a:t>Les techniques de captage du CO</a:t>
            </a:r>
            <a:r>
              <a:rPr lang="fr-FR" sz="2400" b="1" baseline="-25000" dirty="0">
                <a:solidFill>
                  <a:schemeClr val="tx2"/>
                </a:solidFill>
                <a:latin typeface="Arial" charset="0"/>
              </a:rPr>
              <a:t>2</a:t>
            </a:r>
            <a:r>
              <a:rPr lang="fr-FR" sz="2400" b="1" dirty="0">
                <a:solidFill>
                  <a:schemeClr val="tx2"/>
                </a:solidFill>
                <a:latin typeface="Arial" charset="0"/>
              </a:rPr>
              <a:t> atmosphérique</a:t>
            </a:r>
          </a:p>
          <a:p>
            <a:pPr marL="266700" indent="-266700"/>
            <a:r>
              <a:rPr lang="fr-FR" sz="2400" dirty="0">
                <a:latin typeface="Arial" charset="0"/>
              </a:rPr>
              <a:t>• couvrent un large spectre (échelles, impacts, risques)</a:t>
            </a:r>
          </a:p>
          <a:p>
            <a:pPr marL="266700" indent="-266700"/>
            <a:r>
              <a:rPr lang="fr-FR" sz="2400" dirty="0">
                <a:latin typeface="Arial" charset="0"/>
              </a:rPr>
              <a:t>• sont (très) longues à agir ou ont un potentiel limité par des contraintes physiques ou économiques fortes</a:t>
            </a:r>
          </a:p>
          <a:p>
            <a:pPr marL="266700" indent="-266700"/>
            <a:r>
              <a:rPr lang="fr-FR" sz="2400" dirty="0">
                <a:latin typeface="Arial" charset="0"/>
              </a:rPr>
              <a:t>Certaines peuvent peut-être « servir d</a:t>
            </a:r>
            <a:r>
              <a:rPr lang="ja-JP" altLang="fr-FR" sz="2400" dirty="0">
                <a:latin typeface="Arial" charset="0"/>
              </a:rPr>
              <a:t>’</a:t>
            </a:r>
            <a:r>
              <a:rPr lang="fr-FR" sz="2400" dirty="0">
                <a:latin typeface="Arial" charset="0"/>
              </a:rPr>
              <a:t>appoint » aux autres technologies et sont à étudier</a:t>
            </a:r>
          </a:p>
          <a:p>
            <a:pPr marL="0" indent="0">
              <a:buFontTx/>
              <a:buNone/>
            </a:pPr>
            <a:endParaRPr lang="fr-FR" sz="2400" dirty="0">
              <a:latin typeface="Arial" charset="0"/>
            </a:endParaRPr>
          </a:p>
          <a:p>
            <a:pPr marL="0" indent="0">
              <a:buFontTx/>
              <a:buNone/>
            </a:pPr>
            <a:r>
              <a:rPr lang="fr-FR" sz="2400" b="1" dirty="0">
                <a:solidFill>
                  <a:schemeClr val="tx2"/>
                </a:solidFill>
                <a:latin typeface="Arial" charset="0"/>
              </a:rPr>
              <a:t>Les techniques de gestion du rayonnement solaire</a:t>
            </a:r>
          </a:p>
          <a:p>
            <a:pPr marL="0" indent="0"/>
            <a:r>
              <a:rPr lang="fr-FR" sz="2400" dirty="0">
                <a:latin typeface="Arial" charset="0"/>
              </a:rPr>
              <a:t>• permettent un refroidissement rapide et substantiel</a:t>
            </a:r>
          </a:p>
          <a:p>
            <a:pPr marL="0" indent="0"/>
            <a:r>
              <a:rPr lang="fr-FR" sz="2400" dirty="0">
                <a:latin typeface="Arial" charset="0"/>
              </a:rPr>
              <a:t>• modifient le climat régional (précipitations)</a:t>
            </a:r>
          </a:p>
          <a:p>
            <a:pPr marL="0" indent="0"/>
            <a:r>
              <a:rPr lang="fr-FR" sz="2400" dirty="0">
                <a:latin typeface="Arial" charset="0"/>
              </a:rPr>
              <a:t>• sont réversibles mais doivent être maintenues (très) longtemps</a:t>
            </a:r>
          </a:p>
          <a:p>
            <a:pPr marL="0" indent="0"/>
            <a:r>
              <a:rPr lang="fr-FR" sz="2400" dirty="0">
                <a:latin typeface="Arial" charset="0"/>
              </a:rPr>
              <a:t>• introduisent un risque énorme si interrompues</a:t>
            </a:r>
          </a:p>
          <a:p>
            <a:pPr marL="0" indent="0"/>
            <a:r>
              <a:rPr lang="fr-FR" sz="2400" dirty="0">
                <a:latin typeface="Arial" charset="0"/>
              </a:rPr>
              <a:t>• ne résolvent pas le problème d’acidification des océans</a:t>
            </a:r>
          </a:p>
        </p:txBody>
      </p:sp>
      <p:sp>
        <p:nvSpPr>
          <p:cNvPr id="2" name="Title 1"/>
          <p:cNvSpPr>
            <a:spLocks noGrp="1"/>
          </p:cNvSpPr>
          <p:nvPr>
            <p:ph type="title"/>
          </p:nvPr>
        </p:nvSpPr>
        <p:spPr/>
        <p:txBody>
          <a:bodyPr/>
          <a:lstStyle/>
          <a:p>
            <a:r>
              <a:rPr lang="en-GB" dirty="0"/>
              <a:t>En résumé</a:t>
            </a:r>
            <a:r>
              <a:rPr lang="mr-IN" dirty="0"/>
              <a:t>…</a:t>
            </a:r>
            <a:endParaRPr lang="en-GB" dirty="0"/>
          </a:p>
        </p:txBody>
      </p:sp>
    </p:spTree>
    <p:extLst>
      <p:ext uri="{BB962C8B-B14F-4D97-AF65-F5344CB8AC3E}">
        <p14:creationId xmlns:p14="http://schemas.microsoft.com/office/powerpoint/2010/main" val="29287247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3AFDB-1786-8A4C-8B6F-1FDE2F027E78}"/>
              </a:ext>
            </a:extLst>
          </p:cNvPr>
          <p:cNvSpPr>
            <a:spLocks noGrp="1"/>
          </p:cNvSpPr>
          <p:nvPr>
            <p:ph type="title"/>
          </p:nvPr>
        </p:nvSpPr>
        <p:spPr/>
        <p:txBody>
          <a:bodyPr/>
          <a:lstStyle/>
          <a:p>
            <a:endParaRPr lang="fr-FR"/>
          </a:p>
        </p:txBody>
      </p:sp>
      <p:sp>
        <p:nvSpPr>
          <p:cNvPr id="3" name="TextBox 2">
            <a:extLst>
              <a:ext uri="{FF2B5EF4-FFF2-40B4-BE49-F238E27FC236}">
                <a16:creationId xmlns:a16="http://schemas.microsoft.com/office/drawing/2014/main" id="{8A772082-E8C3-7346-BBEE-36E38FA90CDC}"/>
              </a:ext>
            </a:extLst>
          </p:cNvPr>
          <p:cNvSpPr txBox="1"/>
          <p:nvPr/>
        </p:nvSpPr>
        <p:spPr>
          <a:xfrm>
            <a:off x="1819828" y="2988527"/>
            <a:ext cx="5602688" cy="707886"/>
          </a:xfrm>
          <a:prstGeom prst="rect">
            <a:avLst/>
          </a:prstGeom>
          <a:noFill/>
        </p:spPr>
        <p:txBody>
          <a:bodyPr wrap="none" rtlCol="0">
            <a:spAutoFit/>
          </a:bodyPr>
          <a:lstStyle/>
          <a:p>
            <a:r>
              <a:rPr lang="fr-FR" sz="4000" dirty="0">
                <a:solidFill>
                  <a:srgbClr val="FF0000"/>
                </a:solidFill>
              </a:rPr>
              <a:t>Planches supplémentaires</a:t>
            </a:r>
          </a:p>
        </p:txBody>
      </p:sp>
    </p:spTree>
    <p:extLst>
      <p:ext uri="{BB962C8B-B14F-4D97-AF65-F5344CB8AC3E}">
        <p14:creationId xmlns:p14="http://schemas.microsoft.com/office/powerpoint/2010/main" val="40999568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se3.mm.bing.net/th?id=OIP.eAIAjSfmmPAob_LPKunuVgHaHa&amp;pid=Api&amp;P=0&amp;w=300&amp;h=300">
            <a:extLst>
              <a:ext uri="{FF2B5EF4-FFF2-40B4-BE49-F238E27FC236}">
                <a16:creationId xmlns:a16="http://schemas.microsoft.com/office/drawing/2014/main" id="{BD2A31CD-3064-4F4F-8298-D1FF4CE97B4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3040" y="3285868"/>
            <a:ext cx="671745" cy="67693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a:extLst>
              <a:ext uri="{FF2B5EF4-FFF2-40B4-BE49-F238E27FC236}">
                <a16:creationId xmlns:a16="http://schemas.microsoft.com/office/drawing/2014/main" id="{D112CD35-21C2-774A-B340-B2B40D858EE2}"/>
              </a:ext>
            </a:extLst>
          </p:cNvPr>
          <p:cNvSpPr/>
          <p:nvPr/>
        </p:nvSpPr>
        <p:spPr>
          <a:xfrm>
            <a:off x="864786" y="3521072"/>
            <a:ext cx="380601" cy="20652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028" name="Picture 4" descr="https://tse1.mm.bing.net/th?id=OIP.n7AUaNmZ2ZSPqxBEdPKv6gHaHa&amp;pid=Api&amp;P=0&amp;w=300&amp;h=300">
            <a:extLst>
              <a:ext uri="{FF2B5EF4-FFF2-40B4-BE49-F238E27FC236}">
                <a16:creationId xmlns:a16="http://schemas.microsoft.com/office/drawing/2014/main" id="{B182F8C3-E7BD-454F-B500-0C36C86B993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354362" y="3285869"/>
            <a:ext cx="671745" cy="676930"/>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a:extLst>
              <a:ext uri="{FF2B5EF4-FFF2-40B4-BE49-F238E27FC236}">
                <a16:creationId xmlns:a16="http://schemas.microsoft.com/office/drawing/2014/main" id="{9CFB5EAC-79BF-AE40-9E56-B4120BC46887}"/>
              </a:ext>
            </a:extLst>
          </p:cNvPr>
          <p:cNvSpPr/>
          <p:nvPr/>
        </p:nvSpPr>
        <p:spPr>
          <a:xfrm rot="18877102">
            <a:off x="2033499" y="3536501"/>
            <a:ext cx="363869" cy="175663"/>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8" name="Right Arrow 7">
            <a:extLst>
              <a:ext uri="{FF2B5EF4-FFF2-40B4-BE49-F238E27FC236}">
                <a16:creationId xmlns:a16="http://schemas.microsoft.com/office/drawing/2014/main" id="{86EBDD55-9EED-C846-A487-457C419E75E8}"/>
              </a:ext>
            </a:extLst>
          </p:cNvPr>
          <p:cNvSpPr/>
          <p:nvPr/>
        </p:nvSpPr>
        <p:spPr>
          <a:xfrm>
            <a:off x="2482834" y="3579619"/>
            <a:ext cx="380601" cy="20652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030" name="Picture 6" descr="https://haircompanion.co.uk/wp-content/uploads/2016/02/temperature-controlled.jpg">
            <a:extLst>
              <a:ext uri="{FF2B5EF4-FFF2-40B4-BE49-F238E27FC236}">
                <a16:creationId xmlns:a16="http://schemas.microsoft.com/office/drawing/2014/main" id="{2364EA74-BEFA-104D-A6EB-2F969BD58EEC}"/>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023326" y="3364183"/>
            <a:ext cx="652226" cy="657260"/>
          </a:xfrm>
          <a:prstGeom prst="rect">
            <a:avLst/>
          </a:prstGeom>
          <a:noFill/>
          <a:extLst>
            <a:ext uri="{909E8E84-426E-40DD-AFC4-6F175D3DCCD1}">
              <a14:hiddenFill xmlns:a14="http://schemas.microsoft.com/office/drawing/2010/main">
                <a:solidFill>
                  <a:srgbClr val="FFFFFF"/>
                </a:solidFill>
              </a14:hiddenFill>
            </a:ext>
          </a:extLst>
        </p:spPr>
      </p:pic>
      <p:sp>
        <p:nvSpPr>
          <p:cNvPr id="10" name="Right Arrow 9">
            <a:extLst>
              <a:ext uri="{FF2B5EF4-FFF2-40B4-BE49-F238E27FC236}">
                <a16:creationId xmlns:a16="http://schemas.microsoft.com/office/drawing/2014/main" id="{C5F0AC26-2FE3-B149-A487-2CD527CC9C09}"/>
              </a:ext>
            </a:extLst>
          </p:cNvPr>
          <p:cNvSpPr/>
          <p:nvPr/>
        </p:nvSpPr>
        <p:spPr>
          <a:xfrm rot="18877102">
            <a:off x="3526796" y="3595048"/>
            <a:ext cx="363869" cy="175663"/>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11" name="Right Arrow 10">
            <a:extLst>
              <a:ext uri="{FF2B5EF4-FFF2-40B4-BE49-F238E27FC236}">
                <a16:creationId xmlns:a16="http://schemas.microsoft.com/office/drawing/2014/main" id="{6945214B-844A-F844-B40A-57677F04B75A}"/>
              </a:ext>
            </a:extLst>
          </p:cNvPr>
          <p:cNvSpPr/>
          <p:nvPr/>
        </p:nvSpPr>
        <p:spPr>
          <a:xfrm>
            <a:off x="4055021" y="3589552"/>
            <a:ext cx="380601" cy="20652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extBox 5">
            <a:extLst>
              <a:ext uri="{FF2B5EF4-FFF2-40B4-BE49-F238E27FC236}">
                <a16:creationId xmlns:a16="http://schemas.microsoft.com/office/drawing/2014/main" id="{9DB469DE-1BA9-064B-9AFA-A2C9173115C1}"/>
              </a:ext>
            </a:extLst>
          </p:cNvPr>
          <p:cNvSpPr txBox="1"/>
          <p:nvPr/>
        </p:nvSpPr>
        <p:spPr>
          <a:xfrm>
            <a:off x="4563302" y="3491210"/>
            <a:ext cx="626542" cy="404496"/>
          </a:xfrm>
          <a:prstGeom prst="rect">
            <a:avLst/>
          </a:prstGeom>
          <a:noFill/>
        </p:spPr>
        <p:txBody>
          <a:bodyPr wrap="none" rtlCol="0">
            <a:spAutoFit/>
          </a:bodyPr>
          <a:lstStyle/>
          <a:p>
            <a:r>
              <a:rPr lang="en-GB" sz="1350" b="1" dirty="0">
                <a:solidFill>
                  <a:srgbClr val="0070C0"/>
                </a:solidFill>
              </a:rPr>
              <a:t>H</a:t>
            </a:r>
            <a:r>
              <a:rPr lang="en-GB" sz="1350" b="1" baseline="-25000" dirty="0">
                <a:solidFill>
                  <a:srgbClr val="0070C0"/>
                </a:solidFill>
              </a:rPr>
              <a:t>2</a:t>
            </a:r>
            <a:r>
              <a:rPr lang="en-GB" sz="1350" b="1" dirty="0">
                <a:solidFill>
                  <a:srgbClr val="0070C0"/>
                </a:solidFill>
              </a:rPr>
              <a:t>O</a:t>
            </a:r>
          </a:p>
        </p:txBody>
      </p:sp>
      <p:sp>
        <p:nvSpPr>
          <p:cNvPr id="13" name="Right Arrow 12">
            <a:extLst>
              <a:ext uri="{FF2B5EF4-FFF2-40B4-BE49-F238E27FC236}">
                <a16:creationId xmlns:a16="http://schemas.microsoft.com/office/drawing/2014/main" id="{5CF63AE7-769E-DD4C-9172-0BE642FB3C01}"/>
              </a:ext>
            </a:extLst>
          </p:cNvPr>
          <p:cNvSpPr/>
          <p:nvPr/>
        </p:nvSpPr>
        <p:spPr>
          <a:xfrm rot="18877102">
            <a:off x="4982492" y="3624909"/>
            <a:ext cx="363869" cy="175663"/>
          </a:xfrm>
          <a:prstGeom prst="rightArrow">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14" name="Right Arrow 13">
            <a:extLst>
              <a:ext uri="{FF2B5EF4-FFF2-40B4-BE49-F238E27FC236}">
                <a16:creationId xmlns:a16="http://schemas.microsoft.com/office/drawing/2014/main" id="{8A16F747-0D41-F643-B2C1-5B94AFE89CAF}"/>
              </a:ext>
            </a:extLst>
          </p:cNvPr>
          <p:cNvSpPr/>
          <p:nvPr/>
        </p:nvSpPr>
        <p:spPr>
          <a:xfrm>
            <a:off x="5453493" y="3589552"/>
            <a:ext cx="380601" cy="20652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032" name="Picture 8" descr="https://tse1.mm.bing.net/th?id=OIP.fppihqGbrCnfz2KMcfJa7QHaDI&amp;pid=Api&amp;P=0&amp;w=382&amp;h=162">
            <a:extLst>
              <a:ext uri="{FF2B5EF4-FFF2-40B4-BE49-F238E27FC236}">
                <a16:creationId xmlns:a16="http://schemas.microsoft.com/office/drawing/2014/main" id="{969FCF11-DEFE-3348-8660-8677421D1297}"/>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5933834" y="3309820"/>
            <a:ext cx="916219" cy="727861"/>
          </a:xfrm>
          <a:prstGeom prst="rect">
            <a:avLst/>
          </a:prstGeom>
          <a:noFill/>
          <a:extLst>
            <a:ext uri="{909E8E84-426E-40DD-AFC4-6F175D3DCCD1}">
              <a14:hiddenFill xmlns:a14="http://schemas.microsoft.com/office/drawing/2010/main">
                <a:solidFill>
                  <a:srgbClr val="FFFFFF"/>
                </a:solidFill>
              </a14:hiddenFill>
            </a:ext>
          </a:extLst>
        </p:spPr>
      </p:pic>
      <p:sp>
        <p:nvSpPr>
          <p:cNvPr id="16" name="Right Arrow 15">
            <a:extLst>
              <a:ext uri="{FF2B5EF4-FFF2-40B4-BE49-F238E27FC236}">
                <a16:creationId xmlns:a16="http://schemas.microsoft.com/office/drawing/2014/main" id="{75671C1B-C04E-D748-8B12-CF1AEFA686F5}"/>
              </a:ext>
            </a:extLst>
          </p:cNvPr>
          <p:cNvSpPr/>
          <p:nvPr/>
        </p:nvSpPr>
        <p:spPr>
          <a:xfrm rot="18877102">
            <a:off x="6824827" y="3540511"/>
            <a:ext cx="363869" cy="175663"/>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18" name="Right Arrow 17">
            <a:extLst>
              <a:ext uri="{FF2B5EF4-FFF2-40B4-BE49-F238E27FC236}">
                <a16:creationId xmlns:a16="http://schemas.microsoft.com/office/drawing/2014/main" id="{64348A81-A295-AE4E-88B6-8ED5E9A3D316}"/>
              </a:ext>
            </a:extLst>
          </p:cNvPr>
          <p:cNvSpPr/>
          <p:nvPr/>
        </p:nvSpPr>
        <p:spPr>
          <a:xfrm>
            <a:off x="7468711" y="3586536"/>
            <a:ext cx="380601" cy="20652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034" name="Picture 10" descr="http://cohort2014a.woodfoldblogs.co.uk/wp-content/uploads/sites/23/2017/05/temperature.jpg">
            <a:extLst>
              <a:ext uri="{FF2B5EF4-FFF2-40B4-BE49-F238E27FC236}">
                <a16:creationId xmlns:a16="http://schemas.microsoft.com/office/drawing/2014/main" id="{80412E0C-BCE4-0742-9757-2F16BEA3D965}"/>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8079690" y="3108960"/>
            <a:ext cx="738972" cy="123726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D5B1524-A0A9-544B-AB4F-99B2D9B85F39}"/>
              </a:ext>
            </a:extLst>
          </p:cNvPr>
          <p:cNvSpPr txBox="1"/>
          <p:nvPr/>
        </p:nvSpPr>
        <p:spPr>
          <a:xfrm>
            <a:off x="8546715" y="3435969"/>
            <a:ext cx="688724" cy="560072"/>
          </a:xfrm>
          <a:prstGeom prst="rect">
            <a:avLst/>
          </a:prstGeom>
          <a:noFill/>
        </p:spPr>
        <p:txBody>
          <a:bodyPr wrap="none" rtlCol="0">
            <a:spAutoFit/>
          </a:bodyPr>
          <a:lstStyle/>
          <a:p>
            <a:r>
              <a:rPr lang="en-GB" sz="2100" dirty="0"/>
              <a:t>+ +</a:t>
            </a:r>
          </a:p>
        </p:txBody>
      </p:sp>
      <p:cxnSp>
        <p:nvCxnSpPr>
          <p:cNvPr id="24" name="Straight Arrow Connector 23">
            <a:extLst>
              <a:ext uri="{FF2B5EF4-FFF2-40B4-BE49-F238E27FC236}">
                <a16:creationId xmlns:a16="http://schemas.microsoft.com/office/drawing/2014/main" id="{0549AA78-14CA-E34F-BD4A-842C4C5D8EC6}"/>
              </a:ext>
            </a:extLst>
          </p:cNvPr>
          <p:cNvCxnSpPr>
            <a:cxnSpLocks/>
          </p:cNvCxnSpPr>
          <p:nvPr/>
        </p:nvCxnSpPr>
        <p:spPr>
          <a:xfrm flipV="1">
            <a:off x="3349440" y="4160523"/>
            <a:ext cx="0" cy="685797"/>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B6735BB-A917-CA4A-A036-9E77C3696455}"/>
              </a:ext>
            </a:extLst>
          </p:cNvPr>
          <p:cNvCxnSpPr>
            <a:cxnSpLocks/>
          </p:cNvCxnSpPr>
          <p:nvPr/>
        </p:nvCxnSpPr>
        <p:spPr>
          <a:xfrm flipV="1">
            <a:off x="6406759" y="4160523"/>
            <a:ext cx="0" cy="685797"/>
          </a:xfrm>
          <a:prstGeom prst="straightConnector1">
            <a:avLst/>
          </a:prstGeom>
          <a:ln w="57150">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19C22B5E-849B-D846-B660-E76562EF6E7A}"/>
              </a:ext>
            </a:extLst>
          </p:cNvPr>
          <p:cNvCxnSpPr>
            <a:cxnSpLocks/>
          </p:cNvCxnSpPr>
          <p:nvPr/>
        </p:nvCxnSpPr>
        <p:spPr>
          <a:xfrm flipH="1">
            <a:off x="3349440" y="4846320"/>
            <a:ext cx="3057319" cy="0"/>
          </a:xfrm>
          <a:prstGeom prst="straightConnector1">
            <a:avLst/>
          </a:prstGeom>
          <a:ln w="57150">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125EA4E-0ADE-7F4D-A290-5C2C0D35FDC4}"/>
              </a:ext>
            </a:extLst>
          </p:cNvPr>
          <p:cNvSpPr>
            <a:spLocks noGrp="1"/>
          </p:cNvSpPr>
          <p:nvPr>
            <p:ph type="ctrTitle"/>
          </p:nvPr>
        </p:nvSpPr>
        <p:spPr>
          <a:xfrm>
            <a:off x="675640" y="17537"/>
            <a:ext cx="7772400" cy="602223"/>
          </a:xfrm>
        </p:spPr>
        <p:txBody>
          <a:bodyPr/>
          <a:lstStyle/>
          <a:p>
            <a:r>
              <a:rPr lang="en-GB" dirty="0" err="1"/>
              <a:t>Rétroaction</a:t>
            </a:r>
            <a:r>
              <a:rPr lang="en-GB" dirty="0"/>
              <a:t> </a:t>
            </a:r>
            <a:r>
              <a:rPr lang="en-GB" dirty="0" err="1"/>
              <a:t>vapeur</a:t>
            </a:r>
            <a:r>
              <a:rPr lang="en-GB" dirty="0"/>
              <a:t> </a:t>
            </a:r>
            <a:r>
              <a:rPr lang="en-GB" dirty="0" err="1"/>
              <a:t>d’eau</a:t>
            </a:r>
            <a:endParaRPr lang="en-GB" dirty="0"/>
          </a:p>
        </p:txBody>
      </p:sp>
      <p:sp>
        <p:nvSpPr>
          <p:cNvPr id="7" name="TextBox 6">
            <a:extLst>
              <a:ext uri="{FF2B5EF4-FFF2-40B4-BE49-F238E27FC236}">
                <a16:creationId xmlns:a16="http://schemas.microsoft.com/office/drawing/2014/main" id="{CCDC671D-BF3E-444B-9F0D-8859FEA6FF9B}"/>
              </a:ext>
            </a:extLst>
          </p:cNvPr>
          <p:cNvSpPr txBox="1"/>
          <p:nvPr/>
        </p:nvSpPr>
        <p:spPr>
          <a:xfrm>
            <a:off x="43927" y="940594"/>
            <a:ext cx="9100073" cy="1754326"/>
          </a:xfrm>
          <a:prstGeom prst="rect">
            <a:avLst/>
          </a:prstGeom>
          <a:noFill/>
        </p:spPr>
        <p:txBody>
          <a:bodyPr wrap="square" rtlCol="0">
            <a:spAutoFit/>
          </a:bodyPr>
          <a:lstStyle/>
          <a:p>
            <a:pPr marL="182563" indent="-131763"/>
            <a:r>
              <a:rPr lang="fr-FR" dirty="0">
                <a:latin typeface="Comic Sans MS" panose="030F0902030302020204" pitchFamily="66" charset="0"/>
              </a:rPr>
              <a:t>Tout excès de vapeur d’eau est éliminé par précipitation =&gt; Les émissions de vapeur d’eau n’ont pas d’impact significative sur la quantité de vapeur d’eau dans l’atmosphère</a:t>
            </a:r>
          </a:p>
          <a:p>
            <a:pPr marL="182563" indent="-131763"/>
            <a:endParaRPr lang="fr-FR" dirty="0">
              <a:latin typeface="Comic Sans MS" panose="030F0902030302020204" pitchFamily="66" charset="0"/>
            </a:endParaRPr>
          </a:p>
          <a:p>
            <a:pPr marL="182563" indent="-131763"/>
            <a:r>
              <a:rPr lang="fr-FR" dirty="0">
                <a:latin typeface="Comic Sans MS" panose="030F0902030302020204" pitchFamily="66" charset="0"/>
              </a:rPr>
              <a:t>La capacité de l’air à contenir de la vapeur d’eau dépend fortement  de la Température</a:t>
            </a:r>
          </a:p>
        </p:txBody>
      </p:sp>
      <p:sp>
        <p:nvSpPr>
          <p:cNvPr id="25" name="TextBox 24">
            <a:extLst>
              <a:ext uri="{FF2B5EF4-FFF2-40B4-BE49-F238E27FC236}">
                <a16:creationId xmlns:a16="http://schemas.microsoft.com/office/drawing/2014/main" id="{D36349C1-2308-BB4A-938D-7AAF785BD42E}"/>
              </a:ext>
            </a:extLst>
          </p:cNvPr>
          <p:cNvSpPr txBox="1"/>
          <p:nvPr/>
        </p:nvSpPr>
        <p:spPr>
          <a:xfrm>
            <a:off x="11803" y="5142516"/>
            <a:ext cx="9100073" cy="646331"/>
          </a:xfrm>
          <a:prstGeom prst="rect">
            <a:avLst/>
          </a:prstGeom>
          <a:noFill/>
        </p:spPr>
        <p:txBody>
          <a:bodyPr wrap="square" rtlCol="0">
            <a:spAutoFit/>
          </a:bodyPr>
          <a:lstStyle/>
          <a:p>
            <a:pPr marL="182563" indent="-131763"/>
            <a:r>
              <a:rPr lang="fr-FR" dirty="0">
                <a:latin typeface="Comic Sans MS" panose="030F0902030302020204" pitchFamily="66" charset="0"/>
              </a:rPr>
              <a:t>La vapeur d’eau est donc le vecteur d’une  “rétroaction positive”.  Elle amplifie l’effet du CO2 sur la température de la Terre d’un facteur 2 à 3</a:t>
            </a:r>
          </a:p>
        </p:txBody>
      </p:sp>
    </p:spTree>
    <p:extLst>
      <p:ext uri="{BB962C8B-B14F-4D97-AF65-F5344CB8AC3E}">
        <p14:creationId xmlns:p14="http://schemas.microsoft.com/office/powerpoint/2010/main" val="822136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GIEC : </a:t>
            </a:r>
            <a:r>
              <a:rPr lang="en-GB" dirty="0" err="1"/>
              <a:t>Trois</a:t>
            </a:r>
            <a:r>
              <a:rPr lang="en-GB" dirty="0"/>
              <a:t> </a:t>
            </a:r>
            <a:r>
              <a:rPr lang="en-GB" dirty="0" err="1"/>
              <a:t>Groupes</a:t>
            </a:r>
            <a:endParaRPr lang="en-GB" dirty="0"/>
          </a:p>
        </p:txBody>
      </p:sp>
      <p:pic>
        <p:nvPicPr>
          <p:cNvPr id="4" name="Picture 3"/>
          <p:cNvPicPr>
            <a:picLocks noChangeAspect="1"/>
          </p:cNvPicPr>
          <p:nvPr/>
        </p:nvPicPr>
        <p:blipFill>
          <a:blip r:embed="rId2"/>
          <a:stretch>
            <a:fillRect/>
          </a:stretch>
        </p:blipFill>
        <p:spPr>
          <a:xfrm>
            <a:off x="65128" y="742380"/>
            <a:ext cx="2607711" cy="3529102"/>
          </a:xfrm>
          <a:prstGeom prst="rect">
            <a:avLst/>
          </a:prstGeom>
        </p:spPr>
      </p:pic>
      <p:pic>
        <p:nvPicPr>
          <p:cNvPr id="5" name="Picture 4"/>
          <p:cNvPicPr>
            <a:picLocks noChangeAspect="1"/>
          </p:cNvPicPr>
          <p:nvPr/>
        </p:nvPicPr>
        <p:blipFill>
          <a:blip r:embed="rId3"/>
          <a:stretch>
            <a:fillRect/>
          </a:stretch>
        </p:blipFill>
        <p:spPr>
          <a:xfrm>
            <a:off x="3440395" y="739679"/>
            <a:ext cx="2621738" cy="3548086"/>
          </a:xfrm>
          <a:prstGeom prst="rect">
            <a:avLst/>
          </a:prstGeom>
        </p:spPr>
      </p:pic>
      <p:pic>
        <p:nvPicPr>
          <p:cNvPr id="6" name="Picture 5"/>
          <p:cNvPicPr>
            <a:picLocks noChangeAspect="1"/>
          </p:cNvPicPr>
          <p:nvPr/>
        </p:nvPicPr>
        <p:blipFill>
          <a:blip r:embed="rId4"/>
          <a:stretch>
            <a:fillRect/>
          </a:stretch>
        </p:blipFill>
        <p:spPr>
          <a:xfrm>
            <a:off x="6480130" y="731537"/>
            <a:ext cx="2621139" cy="3546247"/>
          </a:xfrm>
          <a:prstGeom prst="rect">
            <a:avLst/>
          </a:prstGeom>
        </p:spPr>
      </p:pic>
      <p:sp>
        <p:nvSpPr>
          <p:cNvPr id="7" name="TextBox 6"/>
          <p:cNvSpPr txBox="1"/>
          <p:nvPr/>
        </p:nvSpPr>
        <p:spPr>
          <a:xfrm>
            <a:off x="237356" y="4377319"/>
            <a:ext cx="2275708" cy="707886"/>
          </a:xfrm>
          <a:prstGeom prst="rect">
            <a:avLst/>
          </a:prstGeom>
          <a:noFill/>
        </p:spPr>
        <p:txBody>
          <a:bodyPr wrap="none" rtlCol="0">
            <a:spAutoFit/>
          </a:bodyPr>
          <a:lstStyle/>
          <a:p>
            <a:pPr algn="ctr"/>
            <a:r>
              <a:rPr lang="fr-FR" sz="2000" dirty="0">
                <a:solidFill>
                  <a:srgbClr val="FF0000"/>
                </a:solidFill>
                <a:latin typeface="Comic Sans MS"/>
                <a:cs typeface="Comic Sans MS"/>
              </a:rPr>
              <a:t>Groupe 1</a:t>
            </a:r>
          </a:p>
          <a:p>
            <a:pPr algn="ctr"/>
            <a:r>
              <a:rPr lang="fr-FR" sz="2000" dirty="0">
                <a:latin typeface="Comic Sans MS"/>
                <a:cs typeface="Comic Sans MS"/>
              </a:rPr>
              <a:t>Science du climat</a:t>
            </a:r>
          </a:p>
        </p:txBody>
      </p:sp>
      <p:sp>
        <p:nvSpPr>
          <p:cNvPr id="9" name="TextBox 8"/>
          <p:cNvSpPr txBox="1"/>
          <p:nvPr/>
        </p:nvSpPr>
        <p:spPr>
          <a:xfrm>
            <a:off x="3254476" y="4391322"/>
            <a:ext cx="2944837" cy="707886"/>
          </a:xfrm>
          <a:prstGeom prst="rect">
            <a:avLst/>
          </a:prstGeom>
          <a:noFill/>
        </p:spPr>
        <p:txBody>
          <a:bodyPr wrap="none" rtlCol="0">
            <a:spAutoFit/>
          </a:bodyPr>
          <a:lstStyle/>
          <a:p>
            <a:pPr algn="ctr"/>
            <a:r>
              <a:rPr lang="fr-FR" sz="2000" dirty="0">
                <a:solidFill>
                  <a:srgbClr val="FF0000"/>
                </a:solidFill>
                <a:latin typeface="Comic Sans MS"/>
                <a:cs typeface="Comic Sans MS"/>
              </a:rPr>
              <a:t>Groupe 2</a:t>
            </a:r>
          </a:p>
          <a:p>
            <a:pPr algn="ctr"/>
            <a:r>
              <a:rPr lang="fr-FR" sz="2000" dirty="0">
                <a:latin typeface="Comic Sans MS"/>
                <a:cs typeface="Comic Sans MS"/>
              </a:rPr>
              <a:t>Impact et vulnérabilité</a:t>
            </a:r>
          </a:p>
        </p:txBody>
      </p:sp>
      <p:sp>
        <p:nvSpPr>
          <p:cNvPr id="10" name="TextBox 9"/>
          <p:cNvSpPr txBox="1"/>
          <p:nvPr/>
        </p:nvSpPr>
        <p:spPr>
          <a:xfrm>
            <a:off x="6621176" y="4411182"/>
            <a:ext cx="2361619" cy="707886"/>
          </a:xfrm>
          <a:prstGeom prst="rect">
            <a:avLst/>
          </a:prstGeom>
          <a:noFill/>
        </p:spPr>
        <p:txBody>
          <a:bodyPr wrap="none" rtlCol="0">
            <a:spAutoFit/>
          </a:bodyPr>
          <a:lstStyle/>
          <a:p>
            <a:pPr algn="ctr"/>
            <a:r>
              <a:rPr lang="fr-FR" sz="2000" dirty="0">
                <a:solidFill>
                  <a:srgbClr val="FF0000"/>
                </a:solidFill>
                <a:latin typeface="Comic Sans MS"/>
                <a:cs typeface="Comic Sans MS"/>
              </a:rPr>
              <a:t>Groupe 3</a:t>
            </a:r>
          </a:p>
          <a:p>
            <a:pPr algn="ctr"/>
            <a:r>
              <a:rPr lang="fr-FR" sz="2000" dirty="0">
                <a:latin typeface="Comic Sans MS"/>
                <a:cs typeface="Comic Sans MS"/>
              </a:rPr>
              <a:t>Atténuation du CC</a:t>
            </a:r>
          </a:p>
        </p:txBody>
      </p:sp>
      <p:sp>
        <p:nvSpPr>
          <p:cNvPr id="11" name="TextBox 10">
            <a:extLst>
              <a:ext uri="{FF2B5EF4-FFF2-40B4-BE49-F238E27FC236}">
                <a16:creationId xmlns:a16="http://schemas.microsoft.com/office/drawing/2014/main" id="{BEBE8DFC-C7F5-7144-95E6-2B30ECFF51FD}"/>
              </a:ext>
            </a:extLst>
          </p:cNvPr>
          <p:cNvSpPr txBox="1"/>
          <p:nvPr/>
        </p:nvSpPr>
        <p:spPr>
          <a:xfrm>
            <a:off x="0" y="5188762"/>
            <a:ext cx="9144000" cy="1631216"/>
          </a:xfrm>
          <a:prstGeom prst="rect">
            <a:avLst/>
          </a:prstGeom>
          <a:noFill/>
        </p:spPr>
        <p:txBody>
          <a:bodyPr wrap="square" rtlCol="0">
            <a:spAutoFit/>
          </a:bodyPr>
          <a:lstStyle/>
          <a:p>
            <a:pPr>
              <a:spcAft>
                <a:spcPts val="1200"/>
              </a:spcAft>
            </a:pPr>
            <a:r>
              <a:rPr lang="fr-FR" sz="2000" dirty="0"/>
              <a:t>200-250 auteurs par groupe, organisés par chapitres (avec 2-3 coordinateurs)</a:t>
            </a:r>
          </a:p>
          <a:p>
            <a:pPr>
              <a:spcAft>
                <a:spcPts val="1200"/>
              </a:spcAft>
            </a:pPr>
            <a:r>
              <a:rPr lang="fr-FR" sz="2000" dirty="0"/>
              <a:t>Dans le groupe 1, TOUS les auteurs sont des académiques (chercheurs et enseignants-chercheurs) travaillant sur la thématique du climat.</a:t>
            </a:r>
          </a:p>
          <a:p>
            <a:pPr>
              <a:spcAft>
                <a:spcPts val="1200"/>
              </a:spcAft>
            </a:pPr>
            <a:r>
              <a:rPr lang="fr-FR" sz="2000" dirty="0"/>
              <a:t>Les profils sont plus divers dans les autres groupes</a:t>
            </a:r>
          </a:p>
        </p:txBody>
      </p:sp>
    </p:spTree>
    <p:extLst>
      <p:ext uri="{BB962C8B-B14F-4D97-AF65-F5344CB8AC3E}">
        <p14:creationId xmlns:p14="http://schemas.microsoft.com/office/powerpoint/2010/main" val="26660419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5EA4E-0ADE-7F4D-A290-5C2C0D35FDC4}"/>
              </a:ext>
            </a:extLst>
          </p:cNvPr>
          <p:cNvSpPr>
            <a:spLocks noGrp="1"/>
          </p:cNvSpPr>
          <p:nvPr>
            <p:ph type="ctrTitle"/>
          </p:nvPr>
        </p:nvSpPr>
        <p:spPr>
          <a:xfrm>
            <a:off x="675640" y="17537"/>
            <a:ext cx="7772400" cy="602223"/>
          </a:xfrm>
        </p:spPr>
        <p:txBody>
          <a:bodyPr/>
          <a:lstStyle/>
          <a:p>
            <a:r>
              <a:rPr lang="en-GB" dirty="0" err="1"/>
              <a:t>Autres</a:t>
            </a:r>
            <a:r>
              <a:rPr lang="en-GB" dirty="0"/>
              <a:t> </a:t>
            </a:r>
            <a:r>
              <a:rPr lang="en-GB" dirty="0" err="1"/>
              <a:t>rétroactions</a:t>
            </a:r>
            <a:endParaRPr lang="en-GB" dirty="0"/>
          </a:p>
        </p:txBody>
      </p:sp>
      <p:sp>
        <p:nvSpPr>
          <p:cNvPr id="7" name="TextBox 6">
            <a:extLst>
              <a:ext uri="{FF2B5EF4-FFF2-40B4-BE49-F238E27FC236}">
                <a16:creationId xmlns:a16="http://schemas.microsoft.com/office/drawing/2014/main" id="{CCDC671D-BF3E-444B-9F0D-8859FEA6FF9B}"/>
              </a:ext>
            </a:extLst>
          </p:cNvPr>
          <p:cNvSpPr txBox="1"/>
          <p:nvPr/>
        </p:nvSpPr>
        <p:spPr>
          <a:xfrm>
            <a:off x="43927" y="940594"/>
            <a:ext cx="9100073" cy="5909310"/>
          </a:xfrm>
          <a:prstGeom prst="rect">
            <a:avLst/>
          </a:prstGeom>
          <a:noFill/>
        </p:spPr>
        <p:txBody>
          <a:bodyPr wrap="square" rtlCol="0">
            <a:spAutoFit/>
          </a:bodyPr>
          <a:lstStyle/>
          <a:p>
            <a:pPr marL="182563" indent="-131763"/>
            <a:r>
              <a:rPr lang="fr-FR" dirty="0">
                <a:solidFill>
                  <a:srgbClr val="FF0000"/>
                </a:solidFill>
                <a:latin typeface="Comic Sans MS" panose="030F0902030302020204" pitchFamily="66" charset="0"/>
              </a:rPr>
              <a:t>Neige / Glace :</a:t>
            </a:r>
          </a:p>
          <a:p>
            <a:pPr marL="182563" indent="-131763"/>
            <a:r>
              <a:rPr lang="fr-FR" dirty="0">
                <a:latin typeface="Comic Sans MS" panose="030F0902030302020204" pitchFamily="66" charset="0"/>
              </a:rPr>
              <a:t>La neige réfléchit les rayons du soleil</a:t>
            </a:r>
          </a:p>
          <a:p>
            <a:pPr marL="182563" indent="-131763"/>
            <a:endParaRPr lang="fr-FR" dirty="0">
              <a:latin typeface="Comic Sans MS" panose="030F0902030302020204" pitchFamily="66" charset="0"/>
            </a:endParaRPr>
          </a:p>
          <a:p>
            <a:pPr marL="182563" indent="-131763"/>
            <a:endParaRPr lang="fr-FR" dirty="0">
              <a:latin typeface="Comic Sans MS" panose="030F0902030302020204" pitchFamily="66" charset="0"/>
            </a:endParaRPr>
          </a:p>
          <a:p>
            <a:pPr marL="182563" indent="-131763"/>
            <a:endParaRPr lang="fr-FR" dirty="0">
              <a:latin typeface="Comic Sans MS" panose="030F0902030302020204" pitchFamily="66" charset="0"/>
            </a:endParaRPr>
          </a:p>
          <a:p>
            <a:pPr marL="182563" indent="-131763"/>
            <a:endParaRPr lang="fr-FR" dirty="0">
              <a:latin typeface="Comic Sans MS" panose="030F0902030302020204" pitchFamily="66" charset="0"/>
            </a:endParaRPr>
          </a:p>
          <a:p>
            <a:pPr marL="182563" indent="-131763"/>
            <a:endParaRPr lang="fr-FR" dirty="0">
              <a:latin typeface="Comic Sans MS" panose="030F0902030302020204" pitchFamily="66" charset="0"/>
            </a:endParaRPr>
          </a:p>
          <a:p>
            <a:pPr marL="182563" indent="-131763"/>
            <a:endParaRPr lang="fr-FR" dirty="0">
              <a:latin typeface="Comic Sans MS" panose="030F0902030302020204" pitchFamily="66" charset="0"/>
            </a:endParaRPr>
          </a:p>
          <a:p>
            <a:pPr marL="182563" indent="-131763"/>
            <a:r>
              <a:rPr lang="fr-FR" dirty="0">
                <a:solidFill>
                  <a:srgbClr val="FF0000"/>
                </a:solidFill>
                <a:latin typeface="Comic Sans MS" panose="030F0902030302020204" pitchFamily="66" charset="0"/>
              </a:rPr>
              <a:t>Nuages</a:t>
            </a:r>
            <a:r>
              <a:rPr lang="fr-FR" dirty="0">
                <a:latin typeface="Comic Sans MS" panose="030F0902030302020204" pitchFamily="66" charset="0"/>
              </a:rPr>
              <a:t>.  Ils ont un effet d’albédo ET un effet de serre</a:t>
            </a:r>
          </a:p>
          <a:p>
            <a:pPr marL="182563" indent="-131763"/>
            <a:r>
              <a:rPr lang="fr-FR" dirty="0">
                <a:latin typeface="Comic Sans MS" panose="030F0902030302020204" pitchFamily="66" charset="0"/>
              </a:rPr>
              <a:t>  Le premier refroidit</a:t>
            </a:r>
          </a:p>
          <a:p>
            <a:pPr marL="182563" indent="-131763"/>
            <a:r>
              <a:rPr lang="fr-FR" dirty="0">
                <a:latin typeface="Comic Sans MS" panose="030F0902030302020204" pitchFamily="66" charset="0"/>
              </a:rPr>
              <a:t>	Le second réchauffe</a:t>
            </a:r>
          </a:p>
          <a:p>
            <a:pPr marL="182563" indent="-131763"/>
            <a:r>
              <a:rPr lang="fr-FR" dirty="0">
                <a:latin typeface="Comic Sans MS" panose="030F0902030302020204" pitchFamily="66" charset="0"/>
              </a:rPr>
              <a:t>Dans un climat + chaud, y a t-il plus ou moins de nuages, plus de nuages bas ou plus de nuages élevés ?</a:t>
            </a:r>
          </a:p>
          <a:p>
            <a:pPr marL="182563" indent="-131763"/>
            <a:endParaRPr lang="fr-FR" dirty="0">
              <a:latin typeface="Comic Sans MS" panose="030F0902030302020204" pitchFamily="66" charset="0"/>
            </a:endParaRPr>
          </a:p>
          <a:p>
            <a:pPr marL="182563" indent="-131763"/>
            <a:endParaRPr lang="fr-FR" dirty="0">
              <a:latin typeface="Comic Sans MS" panose="030F0902030302020204" pitchFamily="66" charset="0"/>
            </a:endParaRPr>
          </a:p>
          <a:p>
            <a:pPr marL="182563" indent="-131763"/>
            <a:r>
              <a:rPr lang="fr-FR" dirty="0">
                <a:solidFill>
                  <a:srgbClr val="FF0000"/>
                </a:solidFill>
                <a:latin typeface="Comic Sans MS" panose="030F0902030302020204" pitchFamily="66" charset="0"/>
              </a:rPr>
              <a:t>Cycle du Carbone</a:t>
            </a:r>
          </a:p>
          <a:p>
            <a:pPr marL="182563" indent="-131763"/>
            <a:r>
              <a:rPr lang="fr-FR" dirty="0">
                <a:latin typeface="Comic Sans MS" panose="030F0902030302020204" pitchFamily="66" charset="0"/>
              </a:rPr>
              <a:t>Aujourd’hui, la nature absorbe ≈la moitié des émissions de CO2, limitant l’augmentation de l’effet de serre.  Cette part va t-elle augmenter ou diminuer dans le futur</a:t>
            </a:r>
          </a:p>
          <a:p>
            <a:pPr marL="182563" indent="-131763"/>
            <a:endParaRPr lang="fr-FR" dirty="0">
              <a:latin typeface="Comic Sans MS" panose="030F0902030302020204" pitchFamily="66" charset="0"/>
            </a:endParaRPr>
          </a:p>
          <a:p>
            <a:pPr marL="182563" indent="-131763"/>
            <a:r>
              <a:rPr lang="fr-FR" b="1" dirty="0">
                <a:solidFill>
                  <a:schemeClr val="tx2"/>
                </a:solidFill>
                <a:latin typeface="Comic Sans MS" panose="030F0902030302020204" pitchFamily="66" charset="0"/>
              </a:rPr>
              <a:t>Ce sont là les causes principales des incertitudes sur le changement climatique</a:t>
            </a:r>
          </a:p>
        </p:txBody>
      </p:sp>
      <p:pic>
        <p:nvPicPr>
          <p:cNvPr id="26" name="Picture 6" descr="https://haircompanion.co.uk/wp-content/uploads/2016/02/temperature-controlled.jpg">
            <a:extLst>
              <a:ext uri="{FF2B5EF4-FFF2-40B4-BE49-F238E27FC236}">
                <a16:creationId xmlns:a16="http://schemas.microsoft.com/office/drawing/2014/main" id="{2509C13A-F9F4-9645-9C16-42EFE35F26C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37780" y="1761809"/>
            <a:ext cx="652226" cy="657260"/>
          </a:xfrm>
          <a:prstGeom prst="rect">
            <a:avLst/>
          </a:prstGeom>
          <a:noFill/>
          <a:extLst>
            <a:ext uri="{909E8E84-426E-40DD-AFC4-6F175D3DCCD1}">
              <a14:hiddenFill xmlns:a14="http://schemas.microsoft.com/office/drawing/2010/main">
                <a:solidFill>
                  <a:srgbClr val="FFFFFF"/>
                </a:solidFill>
              </a14:hiddenFill>
            </a:ext>
          </a:extLst>
        </p:spPr>
      </p:pic>
      <p:sp>
        <p:nvSpPr>
          <p:cNvPr id="27" name="Right Arrow 26">
            <a:extLst>
              <a:ext uri="{FF2B5EF4-FFF2-40B4-BE49-F238E27FC236}">
                <a16:creationId xmlns:a16="http://schemas.microsoft.com/office/drawing/2014/main" id="{A4CF1BAD-EB89-6248-8682-5B2AED92BB64}"/>
              </a:ext>
            </a:extLst>
          </p:cNvPr>
          <p:cNvSpPr/>
          <p:nvPr/>
        </p:nvSpPr>
        <p:spPr>
          <a:xfrm rot="18877102">
            <a:off x="1541250" y="1992674"/>
            <a:ext cx="363869" cy="175663"/>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28" name="Right Arrow 27">
            <a:extLst>
              <a:ext uri="{FF2B5EF4-FFF2-40B4-BE49-F238E27FC236}">
                <a16:creationId xmlns:a16="http://schemas.microsoft.com/office/drawing/2014/main" id="{09EA05CC-C5EF-554D-893D-8496E7D03089}"/>
              </a:ext>
            </a:extLst>
          </p:cNvPr>
          <p:cNvSpPr/>
          <p:nvPr/>
        </p:nvSpPr>
        <p:spPr>
          <a:xfrm>
            <a:off x="2069475" y="1987178"/>
            <a:ext cx="380601" cy="20652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3074" name="Picture 2" descr="https://tse4.mm.bing.net/th?id=OIP.bBKupG_z5y0kcQs6Q5OotwHaHa&amp;pid=Api&amp;P=0&amp;w=300&amp;h=300">
            <a:extLst>
              <a:ext uri="{FF2B5EF4-FFF2-40B4-BE49-F238E27FC236}">
                <a16:creationId xmlns:a16="http://schemas.microsoft.com/office/drawing/2014/main" id="{69F194C3-FFE0-5147-9BEE-55EB7D98EF2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606060" y="1761809"/>
            <a:ext cx="665022" cy="665022"/>
          </a:xfrm>
          <a:prstGeom prst="rect">
            <a:avLst/>
          </a:prstGeom>
          <a:noFill/>
          <a:extLst>
            <a:ext uri="{909E8E84-426E-40DD-AFC4-6F175D3DCCD1}">
              <a14:hiddenFill xmlns:a14="http://schemas.microsoft.com/office/drawing/2010/main">
                <a:solidFill>
                  <a:srgbClr val="FFFFFF"/>
                </a:solidFill>
              </a14:hiddenFill>
            </a:ext>
          </a:extLst>
        </p:spPr>
      </p:pic>
      <p:sp>
        <p:nvSpPr>
          <p:cNvPr id="31" name="Right Arrow 30">
            <a:extLst>
              <a:ext uri="{FF2B5EF4-FFF2-40B4-BE49-F238E27FC236}">
                <a16:creationId xmlns:a16="http://schemas.microsoft.com/office/drawing/2014/main" id="{E509DDCF-607E-8D41-B04C-4FA8EB4DA802}"/>
              </a:ext>
            </a:extLst>
          </p:cNvPr>
          <p:cNvSpPr/>
          <p:nvPr/>
        </p:nvSpPr>
        <p:spPr>
          <a:xfrm rot="3207240">
            <a:off x="3268045" y="2042641"/>
            <a:ext cx="363869" cy="175663"/>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34" name="Right Arrow 33">
            <a:extLst>
              <a:ext uri="{FF2B5EF4-FFF2-40B4-BE49-F238E27FC236}">
                <a16:creationId xmlns:a16="http://schemas.microsoft.com/office/drawing/2014/main" id="{7DB0C54A-8115-F84C-8A57-98D4DFB05999}"/>
              </a:ext>
            </a:extLst>
          </p:cNvPr>
          <p:cNvSpPr/>
          <p:nvPr/>
        </p:nvSpPr>
        <p:spPr>
          <a:xfrm>
            <a:off x="3862105" y="1987177"/>
            <a:ext cx="380601" cy="20652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3076" name="Picture 4" descr="Meteorology 101 Vocabulary: Albedo">
            <a:extLst>
              <a:ext uri="{FF2B5EF4-FFF2-40B4-BE49-F238E27FC236}">
                <a16:creationId xmlns:a16="http://schemas.microsoft.com/office/drawing/2014/main" id="{B9F985B6-5D9F-BE48-A209-6CD156DB36C0}"/>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355917" y="1689532"/>
            <a:ext cx="1541698" cy="770849"/>
          </a:xfrm>
          <a:prstGeom prst="rect">
            <a:avLst/>
          </a:prstGeom>
          <a:noFill/>
          <a:extLst>
            <a:ext uri="{909E8E84-426E-40DD-AFC4-6F175D3DCCD1}">
              <a14:hiddenFill xmlns:a14="http://schemas.microsoft.com/office/drawing/2010/main">
                <a:solidFill>
                  <a:srgbClr val="FFFFFF"/>
                </a:solidFill>
              </a14:hiddenFill>
            </a:ext>
          </a:extLst>
        </p:spPr>
      </p:pic>
      <p:sp>
        <p:nvSpPr>
          <p:cNvPr id="35" name="Right Arrow 34">
            <a:extLst>
              <a:ext uri="{FF2B5EF4-FFF2-40B4-BE49-F238E27FC236}">
                <a16:creationId xmlns:a16="http://schemas.microsoft.com/office/drawing/2014/main" id="{D166064E-04E9-F841-ADCE-E687A6D06F0E}"/>
              </a:ext>
            </a:extLst>
          </p:cNvPr>
          <p:cNvSpPr/>
          <p:nvPr/>
        </p:nvSpPr>
        <p:spPr>
          <a:xfrm>
            <a:off x="6104488" y="1971695"/>
            <a:ext cx="380601" cy="20652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36" name="Picture 10" descr="http://cohort2014a.woodfoldblogs.co.uk/wp-content/uploads/sites/23/2017/05/temperature.jpg">
            <a:extLst>
              <a:ext uri="{FF2B5EF4-FFF2-40B4-BE49-F238E27FC236}">
                <a16:creationId xmlns:a16="http://schemas.microsoft.com/office/drawing/2014/main" id="{A1445C0A-130B-7D43-AA6D-0E0737190D51}"/>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691962" y="1679961"/>
            <a:ext cx="527008" cy="882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4433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21" name="Rectangle 5"/>
          <p:cNvSpPr>
            <a:spLocks noGrp="1" noChangeArrowheads="1"/>
          </p:cNvSpPr>
          <p:nvPr>
            <p:ph type="title"/>
          </p:nvPr>
        </p:nvSpPr>
        <p:spPr>
          <a:xfrm>
            <a:off x="762000" y="0"/>
            <a:ext cx="7708900" cy="609600"/>
          </a:xfrm>
        </p:spPr>
        <p:txBody>
          <a:bodyPr/>
          <a:lstStyle/>
          <a:p>
            <a:pPr eaLnBrk="1" hangingPunct="1">
              <a:defRPr/>
            </a:pPr>
            <a:r>
              <a:rPr lang="fr-FR" dirty="0">
                <a:cs typeface="+mj-cs"/>
              </a:rPr>
              <a:t>Validation des « vieux » modèles</a:t>
            </a:r>
          </a:p>
        </p:txBody>
      </p:sp>
      <p:sp>
        <p:nvSpPr>
          <p:cNvPr id="2" name="TextBox 1"/>
          <p:cNvSpPr txBox="1"/>
          <p:nvPr/>
        </p:nvSpPr>
        <p:spPr>
          <a:xfrm>
            <a:off x="139700" y="4152900"/>
            <a:ext cx="4241801" cy="1938992"/>
          </a:xfrm>
          <a:prstGeom prst="rect">
            <a:avLst/>
          </a:prstGeom>
          <a:noFill/>
        </p:spPr>
        <p:txBody>
          <a:bodyPr wrap="square" rtlCol="0">
            <a:spAutoFit/>
          </a:bodyPr>
          <a:lstStyle/>
          <a:p>
            <a:r>
              <a:rPr lang="fr-FR" sz="2000" dirty="0"/>
              <a:t>Dés 1988, James Hansen (NASA GISS) réalise des projections de la température de surface avec 3 scénarios d’évolution des GES.</a:t>
            </a:r>
          </a:p>
          <a:p>
            <a:r>
              <a:rPr lang="fr-FR" sz="2000" dirty="0"/>
              <a:t>Accord assez correct avec l’évolution constatée sur les 30 dernières années</a:t>
            </a:r>
          </a:p>
        </p:txBody>
      </p:sp>
      <p:sp>
        <p:nvSpPr>
          <p:cNvPr id="3" name="TextBox 2"/>
          <p:cNvSpPr txBox="1"/>
          <p:nvPr/>
        </p:nvSpPr>
        <p:spPr>
          <a:xfrm>
            <a:off x="5016500" y="4381500"/>
            <a:ext cx="3733799" cy="1631216"/>
          </a:xfrm>
          <a:prstGeom prst="rect">
            <a:avLst/>
          </a:prstGeom>
          <a:noFill/>
        </p:spPr>
        <p:txBody>
          <a:bodyPr wrap="square" rtlCol="0">
            <a:spAutoFit/>
          </a:bodyPr>
          <a:lstStyle/>
          <a:p>
            <a:r>
              <a:rPr lang="fr-FR" sz="2000" dirty="0"/>
              <a:t>De même, les simulations réalisées en préparation au quatrième rapport du GIEC (début des années 2000) sont cohérentes à ce qui a été observé depuis</a:t>
            </a:r>
          </a:p>
        </p:txBody>
      </p:sp>
      <p:pic>
        <p:nvPicPr>
          <p:cNvPr id="4" name="Picture 3">
            <a:extLst>
              <a:ext uri="{FF2B5EF4-FFF2-40B4-BE49-F238E27FC236}">
                <a16:creationId xmlns:a16="http://schemas.microsoft.com/office/drawing/2014/main" id="{145E87AB-AAA5-064F-8301-7BDA596EBD42}"/>
              </a:ext>
            </a:extLst>
          </p:cNvPr>
          <p:cNvPicPr>
            <a:picLocks noChangeAspect="1"/>
          </p:cNvPicPr>
          <p:nvPr/>
        </p:nvPicPr>
        <p:blipFill>
          <a:blip r:embed="rId3"/>
          <a:stretch>
            <a:fillRect/>
          </a:stretch>
        </p:blipFill>
        <p:spPr>
          <a:xfrm>
            <a:off x="42422" y="731181"/>
            <a:ext cx="4241801" cy="3421719"/>
          </a:xfrm>
          <a:prstGeom prst="rect">
            <a:avLst/>
          </a:prstGeom>
        </p:spPr>
      </p:pic>
      <p:pic>
        <p:nvPicPr>
          <p:cNvPr id="7" name="Picture 6">
            <a:extLst>
              <a:ext uri="{FF2B5EF4-FFF2-40B4-BE49-F238E27FC236}">
                <a16:creationId xmlns:a16="http://schemas.microsoft.com/office/drawing/2014/main" id="{38092F50-5594-A04C-AA5C-D9ABBE9BDBAE}"/>
              </a:ext>
            </a:extLst>
          </p:cNvPr>
          <p:cNvPicPr>
            <a:picLocks noChangeAspect="1"/>
          </p:cNvPicPr>
          <p:nvPr/>
        </p:nvPicPr>
        <p:blipFill>
          <a:blip r:embed="rId4"/>
          <a:stretch>
            <a:fillRect/>
          </a:stretch>
        </p:blipFill>
        <p:spPr>
          <a:xfrm>
            <a:off x="4756827" y="765879"/>
            <a:ext cx="4289896" cy="3453366"/>
          </a:xfrm>
          <a:prstGeom prst="rect">
            <a:avLst/>
          </a:prstGeom>
        </p:spPr>
      </p:pic>
    </p:spTree>
    <p:extLst>
      <p:ext uri="{BB962C8B-B14F-4D97-AF65-F5344CB8AC3E}">
        <p14:creationId xmlns:p14="http://schemas.microsoft.com/office/powerpoint/2010/main" val="2913682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Rectangle 1">
            <a:extLst>
              <a:ext uri="{FF2B5EF4-FFF2-40B4-BE49-F238E27FC236}">
                <a16:creationId xmlns:a16="http://schemas.microsoft.com/office/drawing/2014/main" id="{5E9F2BC4-B741-394D-A91D-B915290B7908}"/>
              </a:ext>
            </a:extLst>
          </p:cNvPr>
          <p:cNvSpPr/>
          <p:nvPr/>
        </p:nvSpPr>
        <p:spPr>
          <a:xfrm>
            <a:off x="0" y="711200"/>
            <a:ext cx="9144000" cy="6146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Title 1"/>
          <p:cNvSpPr>
            <a:spLocks noGrp="1"/>
          </p:cNvSpPr>
          <p:nvPr>
            <p:ph type="ctrTitle"/>
          </p:nvPr>
        </p:nvSpPr>
        <p:spPr bwMode="auto">
          <a:xfrm>
            <a:off x="709518" y="55974"/>
            <a:ext cx="7617064" cy="536945"/>
          </a:xfrm>
        </p:spPr>
        <p:txBody>
          <a:bodyPr/>
          <a:lstStyle/>
          <a:p>
            <a:pPr>
              <a:defRPr/>
            </a:pPr>
            <a:r>
              <a:rPr lang="en-US" sz="3600" dirty="0"/>
              <a:t>Le rapport EN </a:t>
            </a:r>
            <a:r>
              <a:rPr lang="en-US" sz="3600" dirty="0" err="1"/>
              <a:t>chiffres</a:t>
            </a:r>
            <a:endParaRPr lang="fr-FR" sz="3600" dirty="0"/>
          </a:p>
        </p:txBody>
      </p:sp>
      <p:sp>
        <p:nvSpPr>
          <p:cNvPr id="5" name="Subtitle 2"/>
          <p:cNvSpPr>
            <a:spLocks noGrp="1"/>
          </p:cNvSpPr>
          <p:nvPr>
            <p:ph type="subTitle" idx="1"/>
          </p:nvPr>
        </p:nvSpPr>
        <p:spPr bwMode="auto">
          <a:xfrm>
            <a:off x="297895" y="3293942"/>
            <a:ext cx="4016209" cy="2649091"/>
          </a:xfrm>
        </p:spPr>
        <p:txBody>
          <a:bodyPr/>
          <a:lstStyle/>
          <a:p>
            <a:pPr algn="l">
              <a:defRPr/>
            </a:pPr>
            <a:endParaRPr lang="en-US" sz="2800" b="1" dirty="0">
              <a:solidFill>
                <a:schemeClr val="bg1"/>
              </a:solidFill>
            </a:endParaRPr>
          </a:p>
          <a:p>
            <a:pPr>
              <a:defRPr/>
            </a:pPr>
            <a:r>
              <a:rPr lang="en-US" sz="2400" b="1" dirty="0">
                <a:solidFill>
                  <a:schemeClr val="bg1"/>
                </a:solidFill>
              </a:rPr>
              <a:t>Auteurs</a:t>
            </a:r>
            <a:br>
              <a:rPr lang="en-US" sz="2400" b="1" dirty="0">
                <a:solidFill>
                  <a:schemeClr val="bg1"/>
                </a:solidFill>
              </a:rPr>
            </a:br>
            <a:br>
              <a:rPr lang="en-US" sz="2400" b="1" dirty="0">
                <a:solidFill>
                  <a:schemeClr val="bg1"/>
                </a:solidFill>
              </a:rPr>
            </a:br>
            <a:endParaRPr lang="en-US" sz="2400" b="1" dirty="0">
              <a:solidFill>
                <a:schemeClr val="bg1"/>
              </a:solidFill>
            </a:endParaRPr>
          </a:p>
          <a:p>
            <a:pPr algn="l">
              <a:defRPr/>
            </a:pPr>
            <a:r>
              <a:rPr lang="en-US" sz="2800" b="1" dirty="0">
                <a:solidFill>
                  <a:schemeClr val="bg1"/>
                </a:solidFill>
              </a:rPr>
              <a:t>234</a:t>
            </a:r>
            <a:r>
              <a:rPr lang="en-US" sz="1800" b="1" dirty="0">
                <a:solidFill>
                  <a:schemeClr val="bg1"/>
                </a:solidFill>
              </a:rPr>
              <a:t> auteurs de </a:t>
            </a:r>
            <a:r>
              <a:rPr lang="en-US" sz="2800" b="1" dirty="0">
                <a:solidFill>
                  <a:schemeClr val="bg1"/>
                </a:solidFill>
              </a:rPr>
              <a:t>65</a:t>
            </a:r>
            <a:r>
              <a:rPr lang="en-US" sz="1800" b="1" dirty="0">
                <a:solidFill>
                  <a:schemeClr val="bg1"/>
                </a:solidFill>
              </a:rPr>
              <a:t> pays</a:t>
            </a:r>
            <a:br>
              <a:rPr lang="en-US" sz="1800" b="1" dirty="0">
                <a:solidFill>
                  <a:schemeClr val="bg1"/>
                </a:solidFill>
              </a:rPr>
            </a:br>
            <a:endParaRPr lang="en-US" sz="1800" b="1" dirty="0">
              <a:solidFill>
                <a:schemeClr val="bg1"/>
              </a:solidFill>
            </a:endParaRPr>
          </a:p>
          <a:p>
            <a:pPr algn="l" defTabSz="457133">
              <a:lnSpc>
                <a:spcPct val="100000"/>
              </a:lnSpc>
              <a:spcBef>
                <a:spcPts val="0"/>
              </a:spcBef>
              <a:defRPr/>
            </a:pPr>
            <a:r>
              <a:rPr lang="en-US" sz="2800" b="1" dirty="0">
                <a:solidFill>
                  <a:srgbClr val="FFFFFF"/>
                </a:solidFill>
                <a:latin typeface="Arial"/>
                <a:cs typeface="+mn-cs"/>
              </a:rPr>
              <a:t>28% </a:t>
            </a:r>
            <a:r>
              <a:rPr lang="en-US" sz="1800" b="1" dirty="0">
                <a:solidFill>
                  <a:srgbClr val="FFFFFF"/>
                </a:solidFill>
                <a:latin typeface="Arial"/>
                <a:cs typeface="+mn-cs"/>
              </a:rPr>
              <a:t>femmes</a:t>
            </a:r>
            <a:r>
              <a:rPr lang="en-US" sz="2400" b="1" dirty="0">
                <a:solidFill>
                  <a:srgbClr val="FFFFFF"/>
                </a:solidFill>
                <a:latin typeface="Arial"/>
                <a:cs typeface="+mn-cs"/>
              </a:rPr>
              <a:t>, </a:t>
            </a:r>
            <a:r>
              <a:rPr lang="en-US" sz="2800" b="1" dirty="0">
                <a:solidFill>
                  <a:srgbClr val="FFFFFF"/>
                </a:solidFill>
                <a:latin typeface="Arial"/>
                <a:cs typeface="+mn-cs"/>
              </a:rPr>
              <a:t>72% </a:t>
            </a:r>
            <a:r>
              <a:rPr lang="en-US" sz="1800" b="1" dirty="0">
                <a:solidFill>
                  <a:srgbClr val="FFFFFF"/>
                </a:solidFill>
                <a:latin typeface="Arial"/>
                <a:cs typeface="+mn-cs"/>
              </a:rPr>
              <a:t>hommes</a:t>
            </a:r>
            <a:br>
              <a:rPr lang="en-US" sz="1800" b="1" dirty="0">
                <a:solidFill>
                  <a:srgbClr val="FFFFFF"/>
                </a:solidFill>
                <a:latin typeface="Arial"/>
                <a:cs typeface="+mn-cs"/>
              </a:rPr>
            </a:br>
            <a:endParaRPr lang="en-US" sz="1800" b="1" dirty="0">
              <a:solidFill>
                <a:srgbClr val="FFFFFF"/>
              </a:solidFill>
              <a:latin typeface="Arial"/>
              <a:cs typeface="+mn-cs"/>
            </a:endParaRPr>
          </a:p>
          <a:p>
            <a:pPr algn="l" defTabSz="457133">
              <a:lnSpc>
                <a:spcPct val="100000"/>
              </a:lnSpc>
              <a:spcBef>
                <a:spcPts val="0"/>
              </a:spcBef>
              <a:defRPr/>
            </a:pPr>
            <a:r>
              <a:rPr lang="en-US" sz="2800" b="1" dirty="0">
                <a:solidFill>
                  <a:srgbClr val="FFFFFF"/>
                </a:solidFill>
                <a:latin typeface="Arial"/>
                <a:cs typeface="+mn-cs"/>
              </a:rPr>
              <a:t>63%</a:t>
            </a:r>
            <a:r>
              <a:rPr lang="en-US" sz="1800" b="1" dirty="0">
                <a:solidFill>
                  <a:srgbClr val="FFFFFF"/>
                </a:solidFill>
                <a:latin typeface="Arial"/>
                <a:cs typeface="+mn-cs"/>
              </a:rPr>
              <a:t> </a:t>
            </a:r>
            <a:r>
              <a:rPr lang="en-US" sz="1800" b="1" dirty="0">
                <a:solidFill>
                  <a:srgbClr val="FFFFFF"/>
                </a:solidFill>
                <a:cs typeface="+mn-cs"/>
              </a:rPr>
              <a:t>nouveaux auteurs </a:t>
            </a:r>
            <a:r>
              <a:rPr lang="en-US" sz="1800" b="1" dirty="0" err="1">
                <a:solidFill>
                  <a:srgbClr val="FFFFFF"/>
                </a:solidFill>
                <a:cs typeface="+mn-cs"/>
              </a:rPr>
              <a:t>principaux</a:t>
            </a:r>
            <a:endParaRPr lang="en-US" sz="1800" b="1" dirty="0">
              <a:solidFill>
                <a:srgbClr val="FFFFFF"/>
              </a:solidFill>
              <a:latin typeface="Arial"/>
              <a:cs typeface="+mn-cs"/>
            </a:endParaRPr>
          </a:p>
          <a:p>
            <a:pPr>
              <a:defRPr/>
            </a:pPr>
            <a:endParaRPr lang="en-US" sz="1800" b="1" dirty="0">
              <a:solidFill>
                <a:schemeClr val="bg1"/>
              </a:solidFill>
            </a:endParaRPr>
          </a:p>
        </p:txBody>
      </p:sp>
      <p:sp>
        <p:nvSpPr>
          <p:cNvPr id="6" name="Subtitle 2"/>
          <p:cNvSpPr>
            <a:spLocks/>
          </p:cNvSpPr>
          <p:nvPr/>
        </p:nvSpPr>
        <p:spPr bwMode="auto">
          <a:xfrm>
            <a:off x="4804326" y="3188685"/>
            <a:ext cx="4155479" cy="2584813"/>
          </a:xfrm>
          <a:prstGeom prst="rect">
            <a:avLst/>
          </a:prstGeom>
        </p:spPr>
        <p:txBody>
          <a:bodyPr vert="horz" lIns="0" tIns="0" rIns="0" bIns="0" rtlCol="0">
            <a:noAutofit/>
          </a:bodyPr>
          <a:lstStyle>
            <a:lvl1pPr marL="0" indent="0" algn="ctr" defTabSz="257129">
              <a:lnSpc>
                <a:spcPts val="1350"/>
              </a:lnSpc>
              <a:spcBef>
                <a:spcPts val="450"/>
              </a:spcBef>
              <a:spcAft>
                <a:spcPts val="900"/>
              </a:spcAft>
              <a:buClr>
                <a:srgbClr val="007DBA"/>
              </a:buClr>
              <a:buFont typeface="Arial"/>
              <a:buNone/>
              <a:defRPr sz="1500">
                <a:solidFill>
                  <a:schemeClr val="accent4">
                    <a:lumMod val="50000"/>
                  </a:schemeClr>
                </a:solidFill>
                <a:latin typeface="Arial"/>
                <a:ea typeface="+mn-ea"/>
                <a:cs typeface="Arial"/>
              </a:defRPr>
            </a:lvl1pPr>
            <a:lvl2pPr marL="257129" indent="0" algn="ctr" defTabSz="257129">
              <a:lnSpc>
                <a:spcPts val="1350"/>
              </a:lnSpc>
              <a:spcBef>
                <a:spcPts val="450"/>
              </a:spcBef>
              <a:spcAft>
                <a:spcPts val="900"/>
              </a:spcAft>
              <a:buClr>
                <a:srgbClr val="007DBA"/>
              </a:buClr>
              <a:buFont typeface="Arial"/>
              <a:buNone/>
              <a:defRPr sz="1500">
                <a:solidFill>
                  <a:schemeClr val="tx1">
                    <a:tint val="75000"/>
                  </a:schemeClr>
                </a:solidFill>
                <a:latin typeface="Arial"/>
                <a:ea typeface="+mn-ea"/>
                <a:cs typeface="Arial"/>
              </a:defRPr>
            </a:lvl2pPr>
            <a:lvl3pPr marL="514259" indent="0" algn="ctr" defTabSz="257129">
              <a:lnSpc>
                <a:spcPts val="1350"/>
              </a:lnSpc>
              <a:spcBef>
                <a:spcPts val="450"/>
              </a:spcBef>
              <a:spcAft>
                <a:spcPts val="900"/>
              </a:spcAft>
              <a:buClr>
                <a:srgbClr val="007DBA"/>
              </a:buClr>
              <a:buFont typeface="Arial"/>
              <a:buNone/>
              <a:defRPr sz="1500">
                <a:solidFill>
                  <a:schemeClr val="tx1">
                    <a:tint val="75000"/>
                  </a:schemeClr>
                </a:solidFill>
                <a:latin typeface="Arial"/>
                <a:ea typeface="+mn-ea"/>
                <a:cs typeface="Arial"/>
              </a:defRPr>
            </a:lvl3pPr>
            <a:lvl4pPr marL="771386" indent="0" algn="ctr" defTabSz="257129">
              <a:lnSpc>
                <a:spcPts val="1350"/>
              </a:lnSpc>
              <a:spcBef>
                <a:spcPts val="450"/>
              </a:spcBef>
              <a:spcAft>
                <a:spcPts val="900"/>
              </a:spcAft>
              <a:buClr>
                <a:srgbClr val="007DBA"/>
              </a:buClr>
              <a:buFont typeface="Arial"/>
              <a:buNone/>
              <a:defRPr sz="1500">
                <a:solidFill>
                  <a:schemeClr val="tx1">
                    <a:tint val="75000"/>
                  </a:schemeClr>
                </a:solidFill>
                <a:latin typeface="Arial"/>
                <a:ea typeface="+mn-ea"/>
                <a:cs typeface="Arial"/>
              </a:defRPr>
            </a:lvl4pPr>
            <a:lvl5pPr marL="1028513" indent="0" algn="ctr" defTabSz="257129">
              <a:lnSpc>
                <a:spcPts val="1350"/>
              </a:lnSpc>
              <a:spcBef>
                <a:spcPts val="450"/>
              </a:spcBef>
              <a:spcAft>
                <a:spcPts val="900"/>
              </a:spcAft>
              <a:buClr>
                <a:srgbClr val="007DBA"/>
              </a:buClr>
              <a:buFont typeface="Arial"/>
              <a:buNone/>
              <a:defRPr sz="1500">
                <a:solidFill>
                  <a:schemeClr val="tx1">
                    <a:tint val="75000"/>
                  </a:schemeClr>
                </a:solidFill>
                <a:latin typeface="Arial"/>
                <a:ea typeface="+mn-ea"/>
                <a:cs typeface="Arial"/>
              </a:defRPr>
            </a:lvl5pPr>
            <a:lvl6pPr marL="1285642" indent="0" algn="ctr" defTabSz="257129">
              <a:spcBef>
                <a:spcPts val="0"/>
              </a:spcBef>
              <a:buFont typeface="Arial"/>
              <a:buNone/>
              <a:defRPr sz="1150">
                <a:solidFill>
                  <a:schemeClr val="tx1">
                    <a:tint val="75000"/>
                  </a:schemeClr>
                </a:solidFill>
                <a:latin typeface="+mn-lt"/>
                <a:ea typeface="+mn-ea"/>
                <a:cs typeface="+mn-cs"/>
              </a:defRPr>
            </a:lvl6pPr>
            <a:lvl7pPr marL="1542770" indent="0" algn="ctr" defTabSz="257129">
              <a:spcBef>
                <a:spcPts val="0"/>
              </a:spcBef>
              <a:buFont typeface="Arial"/>
              <a:buNone/>
              <a:defRPr sz="1150">
                <a:solidFill>
                  <a:schemeClr val="tx1">
                    <a:tint val="75000"/>
                  </a:schemeClr>
                </a:solidFill>
                <a:latin typeface="+mn-lt"/>
                <a:ea typeface="+mn-ea"/>
                <a:cs typeface="+mn-cs"/>
              </a:defRPr>
            </a:lvl7pPr>
            <a:lvl8pPr marL="1799899" indent="0" algn="ctr" defTabSz="257129">
              <a:spcBef>
                <a:spcPts val="0"/>
              </a:spcBef>
              <a:buFont typeface="Arial"/>
              <a:buNone/>
              <a:defRPr sz="1150">
                <a:solidFill>
                  <a:schemeClr val="tx1">
                    <a:tint val="75000"/>
                  </a:schemeClr>
                </a:solidFill>
                <a:latin typeface="+mn-lt"/>
                <a:ea typeface="+mn-ea"/>
                <a:cs typeface="+mn-cs"/>
              </a:defRPr>
            </a:lvl8pPr>
            <a:lvl9pPr marL="2057027" indent="0" algn="ctr" defTabSz="257129">
              <a:spcBef>
                <a:spcPts val="0"/>
              </a:spcBef>
              <a:buFont typeface="Arial"/>
              <a:buNone/>
              <a:defRPr sz="1150">
                <a:solidFill>
                  <a:schemeClr val="tx1">
                    <a:tint val="75000"/>
                  </a:schemeClr>
                </a:solidFill>
                <a:latin typeface="+mn-lt"/>
                <a:ea typeface="+mn-ea"/>
                <a:cs typeface="+mn-cs"/>
              </a:defRPr>
            </a:lvl9pPr>
          </a:lstStyle>
          <a:p>
            <a:pPr>
              <a:defRPr/>
            </a:pPr>
            <a:endParaRPr lang="en-US" sz="2800" b="1" dirty="0">
              <a:solidFill>
                <a:schemeClr val="bg1"/>
              </a:solidFill>
            </a:endParaRPr>
          </a:p>
          <a:p>
            <a:pPr>
              <a:defRPr/>
            </a:pPr>
            <a:r>
              <a:rPr lang="en-US" sz="2400" b="1" dirty="0" err="1">
                <a:solidFill>
                  <a:schemeClr val="bg1"/>
                </a:solidFill>
              </a:rPr>
              <a:t>Processus</a:t>
            </a:r>
            <a:r>
              <a:rPr lang="en-US" sz="2400" b="1" dirty="0">
                <a:solidFill>
                  <a:schemeClr val="bg1"/>
                </a:solidFill>
              </a:rPr>
              <a:t> </a:t>
            </a:r>
          </a:p>
          <a:p>
            <a:pPr>
              <a:defRPr/>
            </a:pPr>
            <a:r>
              <a:rPr lang="en-US" sz="2400" b="1" dirty="0">
                <a:solidFill>
                  <a:schemeClr val="bg1"/>
                </a:solidFill>
              </a:rPr>
              <a:t>de </a:t>
            </a:r>
            <a:r>
              <a:rPr lang="en-US" sz="2400" b="1" dirty="0" err="1">
                <a:solidFill>
                  <a:schemeClr val="bg1"/>
                </a:solidFill>
              </a:rPr>
              <a:t>Relecture</a:t>
            </a:r>
            <a:br>
              <a:rPr lang="en-US" sz="2400" b="1" dirty="0">
                <a:solidFill>
                  <a:schemeClr val="bg1"/>
                </a:solidFill>
              </a:rPr>
            </a:br>
            <a:endParaRPr lang="en-US" sz="2400" b="1" dirty="0">
              <a:solidFill>
                <a:schemeClr val="bg1"/>
              </a:solidFill>
            </a:endParaRPr>
          </a:p>
          <a:p>
            <a:pPr algn="l" defTabSz="457133">
              <a:lnSpc>
                <a:spcPct val="100000"/>
              </a:lnSpc>
              <a:spcBef>
                <a:spcPts val="0"/>
              </a:spcBef>
              <a:spcAft>
                <a:spcPts val="0"/>
              </a:spcAft>
              <a:buClrTx/>
              <a:defRPr/>
            </a:pPr>
            <a:r>
              <a:rPr lang="en-US" sz="2800" b="1" dirty="0">
                <a:solidFill>
                  <a:srgbClr val="FFFFFF"/>
                </a:solidFill>
                <a:cs typeface="+mn-cs"/>
              </a:rPr>
              <a:t>78,000+ </a:t>
            </a:r>
            <a:r>
              <a:rPr lang="en-US" sz="1800" b="1" dirty="0" err="1">
                <a:solidFill>
                  <a:srgbClr val="FFFFFF"/>
                </a:solidFill>
                <a:cs typeface="+mn-cs"/>
              </a:rPr>
              <a:t>commentaires</a:t>
            </a:r>
            <a:r>
              <a:rPr lang="en-US" sz="1800" b="1" dirty="0">
                <a:solidFill>
                  <a:srgbClr val="FFFFFF"/>
                </a:solidFill>
                <a:cs typeface="+mn-cs"/>
              </a:rPr>
              <a:t> </a:t>
            </a:r>
            <a:endParaRPr dirty="0"/>
          </a:p>
          <a:p>
            <a:pPr algn="l" defTabSz="457133">
              <a:lnSpc>
                <a:spcPct val="100000"/>
              </a:lnSpc>
              <a:spcBef>
                <a:spcPts val="0"/>
              </a:spcBef>
              <a:spcAft>
                <a:spcPts val="0"/>
              </a:spcAft>
              <a:buClrTx/>
              <a:defRPr/>
            </a:pPr>
            <a:endParaRPr lang="en-US" sz="1100" b="1" dirty="0">
              <a:solidFill>
                <a:srgbClr val="FFFFFF"/>
              </a:solidFill>
              <a:cs typeface="+mn-cs"/>
            </a:endParaRPr>
          </a:p>
          <a:p>
            <a:pPr algn="l" defTabSz="457133">
              <a:lnSpc>
                <a:spcPct val="100000"/>
              </a:lnSpc>
              <a:spcBef>
                <a:spcPts val="0"/>
              </a:spcBef>
              <a:spcAft>
                <a:spcPts val="0"/>
              </a:spcAft>
              <a:buClrTx/>
              <a:defRPr/>
            </a:pPr>
            <a:r>
              <a:rPr lang="en-US" sz="2800" b="1" dirty="0">
                <a:solidFill>
                  <a:srgbClr val="FFFFFF"/>
                </a:solidFill>
                <a:cs typeface="+mn-cs"/>
              </a:rPr>
              <a:t>46</a:t>
            </a:r>
            <a:r>
              <a:rPr lang="en-US" sz="1800" b="1" dirty="0">
                <a:solidFill>
                  <a:srgbClr val="FFFFFF"/>
                </a:solidFill>
                <a:cs typeface="+mn-cs"/>
              </a:rPr>
              <a:t> </a:t>
            </a:r>
            <a:r>
              <a:rPr lang="fr-FR" sz="1800" b="1" dirty="0">
                <a:solidFill>
                  <a:srgbClr val="FFFFFF"/>
                </a:solidFill>
                <a:cs typeface="+mn-cs"/>
              </a:rPr>
              <a:t>pays ont participé à la relecture par les gouvernements</a:t>
            </a:r>
            <a:endParaRPr dirty="0"/>
          </a:p>
        </p:txBody>
      </p:sp>
      <p:sp>
        <p:nvSpPr>
          <p:cNvPr id="7" name="Rectangle 4"/>
          <p:cNvSpPr/>
          <p:nvPr/>
        </p:nvSpPr>
        <p:spPr bwMode="auto">
          <a:xfrm>
            <a:off x="2167588" y="2562394"/>
            <a:ext cx="6004812" cy="461665"/>
          </a:xfrm>
          <a:prstGeom prst="rect">
            <a:avLst/>
          </a:prstGeom>
        </p:spPr>
        <p:txBody>
          <a:bodyPr wrap="square">
            <a:spAutoFit/>
          </a:bodyPr>
          <a:lstStyle/>
          <a:p>
            <a:pPr algn="ctr">
              <a:defRPr/>
            </a:pPr>
            <a:r>
              <a:rPr lang="en-US" sz="2400" b="1" dirty="0">
                <a:solidFill>
                  <a:srgbClr val="FFFFFF"/>
                </a:solidFill>
              </a:rPr>
              <a:t>14 000 </a:t>
            </a:r>
            <a:r>
              <a:rPr lang="en-US" b="1" dirty="0">
                <a:solidFill>
                  <a:srgbClr val="FFFFFF"/>
                </a:solidFill>
              </a:rPr>
              <a:t>publications </a:t>
            </a:r>
            <a:r>
              <a:rPr lang="en-US" b="1" dirty="0" err="1">
                <a:solidFill>
                  <a:srgbClr val="FFFFFF"/>
                </a:solidFill>
              </a:rPr>
              <a:t>scientifiques</a:t>
            </a:r>
            <a:r>
              <a:rPr lang="en-US" b="1" dirty="0">
                <a:solidFill>
                  <a:srgbClr val="FFFFFF"/>
                </a:solidFill>
              </a:rPr>
              <a:t> </a:t>
            </a:r>
            <a:r>
              <a:rPr lang="en-US" b="1" dirty="0" err="1">
                <a:solidFill>
                  <a:srgbClr val="FFFFFF"/>
                </a:solidFill>
              </a:rPr>
              <a:t>évaluées</a:t>
            </a:r>
            <a:endParaRPr lang="en-GB" dirty="0"/>
          </a:p>
        </p:txBody>
      </p:sp>
      <p:pic>
        <p:nvPicPr>
          <p:cNvPr id="8" name="Picture 5"/>
          <p:cNvPicPr>
            <a:picLocks noChangeAspect="1"/>
          </p:cNvPicPr>
          <p:nvPr/>
        </p:nvPicPr>
        <p:blipFill>
          <a:blip r:embed="rId3"/>
          <a:srcRect l="13794" t="11551" r="51149" b="45183"/>
          <a:stretch/>
        </p:blipFill>
        <p:spPr bwMode="auto">
          <a:xfrm>
            <a:off x="266259" y="3268659"/>
            <a:ext cx="443259" cy="526371"/>
          </a:xfrm>
          <a:prstGeom prst="rect">
            <a:avLst/>
          </a:prstGeom>
        </p:spPr>
      </p:pic>
      <p:pic>
        <p:nvPicPr>
          <p:cNvPr id="9" name="Picture 6"/>
          <p:cNvPicPr>
            <a:picLocks noChangeAspect="1"/>
          </p:cNvPicPr>
          <p:nvPr/>
        </p:nvPicPr>
        <p:blipFill>
          <a:blip r:embed="rId4"/>
          <a:srcRect l="13794" t="11551" r="51149" b="45183"/>
          <a:stretch/>
        </p:blipFill>
        <p:spPr bwMode="auto">
          <a:xfrm>
            <a:off x="764250" y="3277887"/>
            <a:ext cx="435488" cy="517142"/>
          </a:xfrm>
          <a:prstGeom prst="rect">
            <a:avLst/>
          </a:prstGeom>
        </p:spPr>
      </p:pic>
      <p:pic>
        <p:nvPicPr>
          <p:cNvPr id="10" name="Picture 7"/>
          <p:cNvPicPr>
            <a:picLocks noChangeAspect="1"/>
          </p:cNvPicPr>
          <p:nvPr/>
        </p:nvPicPr>
        <p:blipFill>
          <a:blip r:embed="rId5"/>
          <a:srcRect l="13794" t="11551" r="51149" b="45183"/>
          <a:stretch/>
        </p:blipFill>
        <p:spPr bwMode="auto">
          <a:xfrm>
            <a:off x="487889" y="3293942"/>
            <a:ext cx="477847" cy="567443"/>
          </a:xfrm>
          <a:prstGeom prst="rect">
            <a:avLst/>
          </a:prstGeom>
        </p:spPr>
      </p:pic>
      <p:pic>
        <p:nvPicPr>
          <p:cNvPr id="11" name="Picture 6" descr="RÃ©sultat de recherche d'images pour &quot;scientific paper&quot;"/>
          <p:cNvPicPr>
            <a:picLocks noChangeAspect="1" noChangeArrowheads="1"/>
          </p:cNvPicPr>
          <p:nvPr/>
        </p:nvPicPr>
        <p:blipFill>
          <a:blip r:embed="rId6"/>
          <a:stretch/>
        </p:blipFill>
        <p:spPr bwMode="auto">
          <a:xfrm>
            <a:off x="1627933" y="2170614"/>
            <a:ext cx="432422" cy="624354"/>
          </a:xfrm>
          <a:prstGeom prst="rect">
            <a:avLst/>
          </a:prstGeom>
          <a:noFill/>
          <a:ln>
            <a:solidFill>
              <a:schemeClr val="tx1"/>
            </a:solidFill>
          </a:ln>
        </p:spPr>
      </p:pic>
      <p:pic>
        <p:nvPicPr>
          <p:cNvPr id="12" name="Picture 6" descr="RÃ©sultat de recherche d'images pour &quot;scientific paper&quot;"/>
          <p:cNvPicPr>
            <a:picLocks noChangeAspect="1" noChangeArrowheads="1"/>
          </p:cNvPicPr>
          <p:nvPr/>
        </p:nvPicPr>
        <p:blipFill>
          <a:blip r:embed="rId6"/>
          <a:stretch/>
        </p:blipFill>
        <p:spPr bwMode="auto">
          <a:xfrm>
            <a:off x="1730620" y="2297801"/>
            <a:ext cx="432422" cy="624354"/>
          </a:xfrm>
          <a:prstGeom prst="rect">
            <a:avLst/>
          </a:prstGeom>
          <a:noFill/>
          <a:ln>
            <a:solidFill>
              <a:schemeClr val="tx1"/>
            </a:solidFill>
          </a:ln>
        </p:spPr>
      </p:pic>
      <p:pic>
        <p:nvPicPr>
          <p:cNvPr id="13" name="Picture 6" descr="RÃ©sultat de recherche d'images pour &quot;scientific paper&quot;"/>
          <p:cNvPicPr>
            <a:picLocks noChangeAspect="1" noChangeArrowheads="1"/>
          </p:cNvPicPr>
          <p:nvPr/>
        </p:nvPicPr>
        <p:blipFill>
          <a:blip r:embed="rId6"/>
          <a:stretch/>
        </p:blipFill>
        <p:spPr bwMode="auto">
          <a:xfrm>
            <a:off x="1833307" y="2424988"/>
            <a:ext cx="432422" cy="624354"/>
          </a:xfrm>
          <a:prstGeom prst="rect">
            <a:avLst/>
          </a:prstGeom>
          <a:noFill/>
          <a:ln>
            <a:solidFill>
              <a:schemeClr val="tx1"/>
            </a:solidFill>
          </a:ln>
        </p:spPr>
      </p:pic>
      <p:sp>
        <p:nvSpPr>
          <p:cNvPr id="14" name="Curved Up Arrow 11"/>
          <p:cNvSpPr/>
          <p:nvPr/>
        </p:nvSpPr>
        <p:spPr bwMode="auto">
          <a:xfrm rot="21300448">
            <a:off x="4905578" y="3760413"/>
            <a:ext cx="707486" cy="277945"/>
          </a:xfrm>
          <a:prstGeom prst="curvedUpArrow">
            <a:avLst>
              <a:gd name="adj1" fmla="val 11412"/>
              <a:gd name="adj2" fmla="val 43043"/>
              <a:gd name="adj3" fmla="val 25000"/>
            </a:avLst>
          </a:prstGeom>
          <a:solidFill>
            <a:srgbClr val="DC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solidFill>
                <a:schemeClr val="tx1"/>
              </a:solidFill>
            </a:endParaRPr>
          </a:p>
        </p:txBody>
      </p:sp>
      <p:sp>
        <p:nvSpPr>
          <p:cNvPr id="15" name="Curved Up Arrow 12"/>
          <p:cNvSpPr/>
          <p:nvPr/>
        </p:nvSpPr>
        <p:spPr bwMode="auto">
          <a:xfrm flipH="1" flipV="1">
            <a:off x="4804325" y="3070515"/>
            <a:ext cx="797882" cy="309472"/>
          </a:xfrm>
          <a:prstGeom prst="curvedUpArrow">
            <a:avLst>
              <a:gd name="adj1" fmla="val 11412"/>
              <a:gd name="adj2" fmla="val 43043"/>
              <a:gd name="adj3" fmla="val 25000"/>
            </a:avLst>
          </a:prstGeom>
          <a:solidFill>
            <a:srgbClr val="DC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solidFill>
                <a:schemeClr val="tx1"/>
              </a:solidFill>
            </a:endParaRPr>
          </a:p>
        </p:txBody>
      </p:sp>
      <p:pic>
        <p:nvPicPr>
          <p:cNvPr id="16" name="Picture 13"/>
          <p:cNvPicPr>
            <a:picLocks noChangeAspect="1"/>
          </p:cNvPicPr>
          <p:nvPr/>
        </p:nvPicPr>
        <p:blipFill>
          <a:blip r:embed="rId7"/>
          <a:srcRect l="50734" t="13787" r="14209" b="42947"/>
          <a:stretch/>
        </p:blipFill>
        <p:spPr bwMode="auto">
          <a:xfrm>
            <a:off x="5235005" y="3293942"/>
            <a:ext cx="397347" cy="471849"/>
          </a:xfrm>
          <a:prstGeom prst="rect">
            <a:avLst/>
          </a:prstGeom>
        </p:spPr>
      </p:pic>
      <p:pic>
        <p:nvPicPr>
          <p:cNvPr id="17" name="Picture 14"/>
          <p:cNvPicPr>
            <a:picLocks noChangeAspect="1"/>
          </p:cNvPicPr>
          <p:nvPr/>
        </p:nvPicPr>
        <p:blipFill>
          <a:blip r:embed="rId7"/>
          <a:srcRect l="50734" t="13787" r="14209" b="42947"/>
          <a:stretch/>
        </p:blipFill>
        <p:spPr bwMode="auto">
          <a:xfrm>
            <a:off x="4837658" y="3293942"/>
            <a:ext cx="397347" cy="471849"/>
          </a:xfrm>
          <a:prstGeom prst="rect">
            <a:avLst/>
          </a:prstGeom>
        </p:spPr>
      </p:pic>
      <p:pic>
        <p:nvPicPr>
          <p:cNvPr id="18" name="Picture 15"/>
          <p:cNvPicPr>
            <a:picLocks noChangeAspect="1"/>
          </p:cNvPicPr>
          <p:nvPr/>
        </p:nvPicPr>
        <p:blipFill>
          <a:blip r:embed="rId8"/>
          <a:srcRect l="50734" t="13787" r="14209" b="42947"/>
          <a:stretch/>
        </p:blipFill>
        <p:spPr bwMode="auto">
          <a:xfrm>
            <a:off x="5002303" y="3293942"/>
            <a:ext cx="465403" cy="552665"/>
          </a:xfrm>
          <a:prstGeom prst="rect">
            <a:avLst/>
          </a:prstGeom>
        </p:spPr>
      </p:pic>
    </p:spTree>
    <p:extLst>
      <p:ext uri="{BB962C8B-B14F-4D97-AF65-F5344CB8AC3E}">
        <p14:creationId xmlns:p14="http://schemas.microsoft.com/office/powerpoint/2010/main" val="473469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a:extLst>
              <a:ext uri="{FF2B5EF4-FFF2-40B4-BE49-F238E27FC236}">
                <a16:creationId xmlns:a16="http://schemas.microsoft.com/office/drawing/2014/main" id="{C27D2EF5-F2D4-E245-B8D5-F0B3F2A51787}"/>
              </a:ext>
            </a:extLst>
          </p:cNvPr>
          <p:cNvSpPr>
            <a:spLocks noGrp="1" noChangeArrowheads="1"/>
          </p:cNvSpPr>
          <p:nvPr>
            <p:ph type="title"/>
          </p:nvPr>
        </p:nvSpPr>
        <p:spPr/>
        <p:txBody>
          <a:bodyPr>
            <a:normAutofit fontScale="90000"/>
          </a:bodyPr>
          <a:lstStyle/>
          <a:p>
            <a:pPr eaLnBrk="1" hangingPunct="1"/>
            <a:r>
              <a:rPr lang="fr-FR" altLang="fr-FR" dirty="0"/>
              <a:t>Augmentation rapide des Températures</a:t>
            </a:r>
          </a:p>
        </p:txBody>
      </p:sp>
      <p:pic>
        <p:nvPicPr>
          <p:cNvPr id="4" name="Picture 1">
            <a:extLst>
              <a:ext uri="{FF2B5EF4-FFF2-40B4-BE49-F238E27FC236}">
                <a16:creationId xmlns:a16="http://schemas.microsoft.com/office/drawing/2014/main" id="{F97E53B1-CD87-8342-B3B4-4A09D5DA1DD6}"/>
              </a:ext>
            </a:extLst>
          </p:cNvPr>
          <p:cNvPicPr>
            <a:picLocks noChangeAspect="1"/>
          </p:cNvPicPr>
          <p:nvPr/>
        </p:nvPicPr>
        <p:blipFill>
          <a:blip r:embed="rId3"/>
          <a:stretch/>
        </p:blipFill>
        <p:spPr bwMode="auto">
          <a:xfrm>
            <a:off x="255356" y="1706715"/>
            <a:ext cx="8751484" cy="4208130"/>
          </a:xfrm>
          <a:prstGeom prst="rect">
            <a:avLst/>
          </a:prstGeom>
        </p:spPr>
      </p:pic>
      <p:cxnSp>
        <p:nvCxnSpPr>
          <p:cNvPr id="5" name="Straight Connector 11">
            <a:extLst>
              <a:ext uri="{FF2B5EF4-FFF2-40B4-BE49-F238E27FC236}">
                <a16:creationId xmlns:a16="http://schemas.microsoft.com/office/drawing/2014/main" id="{5B87FD1C-1662-2741-91A9-EF51FE7E0AF0}"/>
              </a:ext>
            </a:extLst>
          </p:cNvPr>
          <p:cNvCxnSpPr>
            <a:cxnSpLocks/>
          </p:cNvCxnSpPr>
          <p:nvPr/>
        </p:nvCxnSpPr>
        <p:spPr bwMode="auto">
          <a:xfrm>
            <a:off x="9006840" y="3009900"/>
            <a:ext cx="0" cy="1374368"/>
          </a:xfrm>
          <a:prstGeom prst="line">
            <a:avLst/>
          </a:prstGeom>
          <a:ln w="19050"/>
        </p:spPr>
        <p:style>
          <a:lnRef idx="2">
            <a:schemeClr val="accent1"/>
          </a:lnRef>
          <a:fillRef idx="0">
            <a:schemeClr val="accent1"/>
          </a:fillRef>
          <a:effectRef idx="1">
            <a:schemeClr val="accent1"/>
          </a:effectRef>
          <a:fontRef idx="minor">
            <a:schemeClr val="tx1"/>
          </a:fontRef>
        </p:style>
      </p:cxnSp>
      <p:sp>
        <p:nvSpPr>
          <p:cNvPr id="6" name="TextBox 12">
            <a:extLst>
              <a:ext uri="{FF2B5EF4-FFF2-40B4-BE49-F238E27FC236}">
                <a16:creationId xmlns:a16="http://schemas.microsoft.com/office/drawing/2014/main" id="{AE4BD63D-402F-324B-AED4-51185D571653}"/>
              </a:ext>
            </a:extLst>
          </p:cNvPr>
          <p:cNvSpPr>
            <a:spLocks/>
          </p:cNvSpPr>
          <p:nvPr/>
        </p:nvSpPr>
        <p:spPr bwMode="auto">
          <a:xfrm>
            <a:off x="6180484" y="6268565"/>
            <a:ext cx="1407077" cy="523220"/>
          </a:xfrm>
          <a:prstGeom prst="rect">
            <a:avLst/>
          </a:prstGeom>
          <a:solidFill>
            <a:schemeClr val="bg1"/>
          </a:solidFill>
        </p:spPr>
        <p:txBody>
          <a:bodyPr wrap="square" rtlCol="0">
            <a:spAutoFit/>
          </a:bodyPr>
          <a:lstStyle/>
          <a:p>
            <a:pPr algn="ctr" defTabSz="457133">
              <a:defRPr/>
            </a:pPr>
            <a:r>
              <a:rPr lang="en-US" sz="1200" dirty="0">
                <a:solidFill>
                  <a:srgbClr val="464749"/>
                </a:solidFill>
                <a:latin typeface="Arial"/>
              </a:rPr>
              <a:t>augmentation de </a:t>
            </a:r>
          </a:p>
          <a:p>
            <a:pPr algn="ctr" defTabSz="457133">
              <a:defRPr/>
            </a:pPr>
            <a:r>
              <a:rPr lang="en-US" sz="1600" dirty="0">
                <a:solidFill>
                  <a:srgbClr val="464749"/>
                </a:solidFill>
                <a:latin typeface="Arial"/>
              </a:rPr>
              <a:t>1.1 °C </a:t>
            </a:r>
            <a:endParaRPr dirty="0"/>
          </a:p>
        </p:txBody>
      </p:sp>
      <p:sp>
        <p:nvSpPr>
          <p:cNvPr id="7" name="TextBox 5">
            <a:extLst>
              <a:ext uri="{FF2B5EF4-FFF2-40B4-BE49-F238E27FC236}">
                <a16:creationId xmlns:a16="http://schemas.microsoft.com/office/drawing/2014/main" id="{62CD9723-FE50-FA41-9D14-4B1E358B601C}"/>
              </a:ext>
            </a:extLst>
          </p:cNvPr>
          <p:cNvSpPr>
            <a:spLocks/>
          </p:cNvSpPr>
          <p:nvPr/>
        </p:nvSpPr>
        <p:spPr bwMode="auto">
          <a:xfrm>
            <a:off x="0" y="881000"/>
            <a:ext cx="9150690" cy="369332"/>
          </a:xfrm>
          <a:prstGeom prst="rect">
            <a:avLst/>
          </a:prstGeom>
          <a:solidFill>
            <a:schemeClr val="bg1">
              <a:lumMod val="95000"/>
            </a:schemeClr>
          </a:solidFill>
        </p:spPr>
        <p:txBody>
          <a:bodyPr wrap="square" rtlCol="0">
            <a:spAutoFit/>
          </a:bodyPr>
          <a:lstStyle/>
          <a:p>
            <a:pPr lvl="0">
              <a:defRPr/>
            </a:pPr>
            <a:r>
              <a:rPr lang="fr-FR" dirty="0">
                <a:solidFill>
                  <a:srgbClr val="464749"/>
                </a:solidFill>
              </a:rPr>
              <a:t>Le climat de la Terre s’est réchauffé à un rythme sans précédent depuis au moins 2000 ans</a:t>
            </a:r>
          </a:p>
        </p:txBody>
      </p:sp>
      <p:sp>
        <p:nvSpPr>
          <p:cNvPr id="8" name="Rectangle 7">
            <a:extLst>
              <a:ext uri="{FF2B5EF4-FFF2-40B4-BE49-F238E27FC236}">
                <a16:creationId xmlns:a16="http://schemas.microsoft.com/office/drawing/2014/main" id="{5DE8E169-F0B1-404B-B9BE-E208365F3217}"/>
              </a:ext>
            </a:extLst>
          </p:cNvPr>
          <p:cNvSpPr/>
          <p:nvPr/>
        </p:nvSpPr>
        <p:spPr bwMode="auto">
          <a:xfrm>
            <a:off x="1668778" y="2193176"/>
            <a:ext cx="1981202" cy="400110"/>
          </a:xfrm>
          <a:prstGeom prst="rect">
            <a:avLst/>
          </a:prstGeom>
          <a:solidFill>
            <a:schemeClr val="bg1"/>
          </a:solidFill>
        </p:spPr>
        <p:txBody>
          <a:bodyPr wrap="square">
            <a:spAutoFit/>
          </a:bodyPr>
          <a:lstStyle/>
          <a:p>
            <a:r>
              <a:rPr lang="fr-FR" sz="1000" dirty="0"/>
              <a:t>le réchauffement est sans précédent depuis plus de 2000 ans</a:t>
            </a:r>
          </a:p>
        </p:txBody>
      </p:sp>
      <p:sp>
        <p:nvSpPr>
          <p:cNvPr id="9" name="Left Brace 8">
            <a:extLst>
              <a:ext uri="{FF2B5EF4-FFF2-40B4-BE49-F238E27FC236}">
                <a16:creationId xmlns:a16="http://schemas.microsoft.com/office/drawing/2014/main" id="{7B9AB5C7-81BE-6542-9CCE-D17D5904D18C}"/>
              </a:ext>
            </a:extLst>
          </p:cNvPr>
          <p:cNvSpPr/>
          <p:nvPr/>
        </p:nvSpPr>
        <p:spPr bwMode="auto">
          <a:xfrm rot="16200000">
            <a:off x="5042578" y="5376355"/>
            <a:ext cx="388620" cy="1211579"/>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0" name="Left Brace 9">
            <a:extLst>
              <a:ext uri="{FF2B5EF4-FFF2-40B4-BE49-F238E27FC236}">
                <a16:creationId xmlns:a16="http://schemas.microsoft.com/office/drawing/2014/main" id="{DE3F4959-325B-BB4F-B247-BA686525AAF1}"/>
              </a:ext>
            </a:extLst>
          </p:cNvPr>
          <p:cNvSpPr/>
          <p:nvPr/>
        </p:nvSpPr>
        <p:spPr bwMode="auto">
          <a:xfrm rot="16200000">
            <a:off x="8543924" y="5980239"/>
            <a:ext cx="194311" cy="198120"/>
          </a:xfrm>
          <a:prstGeom prst="leftBrace">
            <a:avLst>
              <a:gd name="adj1" fmla="val 8333"/>
              <a:gd name="adj2" fmla="val 46078"/>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1" name="Bent-Up Arrow 10">
            <a:extLst>
              <a:ext uri="{FF2B5EF4-FFF2-40B4-BE49-F238E27FC236}">
                <a16:creationId xmlns:a16="http://schemas.microsoft.com/office/drawing/2014/main" id="{4E818312-62C3-0F4E-AC9E-86D1A4E4D993}"/>
              </a:ext>
            </a:extLst>
          </p:cNvPr>
          <p:cNvSpPr/>
          <p:nvPr/>
        </p:nvSpPr>
        <p:spPr bwMode="auto">
          <a:xfrm>
            <a:off x="7688580" y="6371228"/>
            <a:ext cx="990600" cy="204832"/>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Bent-Up Arrow 11">
            <a:extLst>
              <a:ext uri="{FF2B5EF4-FFF2-40B4-BE49-F238E27FC236}">
                <a16:creationId xmlns:a16="http://schemas.microsoft.com/office/drawing/2014/main" id="{49089523-1FB9-054B-B0D1-969972F9B4EC}"/>
              </a:ext>
            </a:extLst>
          </p:cNvPr>
          <p:cNvSpPr/>
          <p:nvPr/>
        </p:nvSpPr>
        <p:spPr bwMode="auto">
          <a:xfrm flipH="1">
            <a:off x="5181333" y="6381287"/>
            <a:ext cx="898132" cy="194773"/>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50939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a:extLst>
              <a:ext uri="{FF2B5EF4-FFF2-40B4-BE49-F238E27FC236}">
                <a16:creationId xmlns:a16="http://schemas.microsoft.com/office/drawing/2014/main" id="{C27D2EF5-F2D4-E245-B8D5-F0B3F2A51787}"/>
              </a:ext>
            </a:extLst>
          </p:cNvPr>
          <p:cNvSpPr>
            <a:spLocks noGrp="1" noChangeArrowheads="1"/>
          </p:cNvSpPr>
          <p:nvPr>
            <p:ph type="title"/>
          </p:nvPr>
        </p:nvSpPr>
        <p:spPr/>
        <p:txBody>
          <a:bodyPr>
            <a:normAutofit/>
          </a:bodyPr>
          <a:lstStyle/>
          <a:p>
            <a:pPr eaLnBrk="1" hangingPunct="1"/>
            <a:r>
              <a:rPr lang="fr-FR" altLang="fr-FR" dirty="0"/>
              <a:t>Autres constats</a:t>
            </a:r>
          </a:p>
        </p:txBody>
      </p:sp>
      <p:sp>
        <p:nvSpPr>
          <p:cNvPr id="13" name="TextBox 14">
            <a:extLst>
              <a:ext uri="{FF2B5EF4-FFF2-40B4-BE49-F238E27FC236}">
                <a16:creationId xmlns:a16="http://schemas.microsoft.com/office/drawing/2014/main" id="{71304BEE-DC5F-6D41-87B0-8487B5C47EEF}"/>
              </a:ext>
            </a:extLst>
          </p:cNvPr>
          <p:cNvSpPr>
            <a:spLocks/>
          </p:cNvSpPr>
          <p:nvPr/>
        </p:nvSpPr>
        <p:spPr bwMode="auto">
          <a:xfrm>
            <a:off x="107504" y="3966283"/>
            <a:ext cx="2394891" cy="1195199"/>
          </a:xfrm>
          <a:prstGeom prst="rect">
            <a:avLst/>
          </a:prstGeom>
          <a:noFill/>
        </p:spPr>
        <p:txBody>
          <a:bodyPr wrap="square" rtlCol="0">
            <a:spAutoFit/>
          </a:bodyPr>
          <a:lstStyle/>
          <a:p>
            <a:pPr algn="ctr">
              <a:lnSpc>
                <a:spcPct val="150000"/>
              </a:lnSpc>
              <a:defRPr/>
            </a:pPr>
            <a:r>
              <a:rPr lang="fr-FR" b="1" dirty="0">
                <a:solidFill>
                  <a:srgbClr val="002060"/>
                </a:solidFill>
              </a:rPr>
              <a:t>la plus élevée</a:t>
            </a:r>
            <a:endParaRPr dirty="0"/>
          </a:p>
          <a:p>
            <a:pPr algn="ctr">
              <a:lnSpc>
                <a:spcPct val="150000"/>
              </a:lnSpc>
              <a:defRPr/>
            </a:pPr>
            <a:r>
              <a:rPr lang="fr-FR" sz="1400" dirty="0">
                <a:solidFill>
                  <a:srgbClr val="002060"/>
                </a:solidFill>
              </a:rPr>
              <a:t>depuis au moins</a:t>
            </a:r>
            <a:endParaRPr dirty="0"/>
          </a:p>
          <a:p>
            <a:pPr algn="ctr">
              <a:lnSpc>
                <a:spcPct val="150000"/>
              </a:lnSpc>
              <a:defRPr/>
            </a:pPr>
            <a:r>
              <a:rPr lang="en-US" b="1" dirty="0">
                <a:solidFill>
                  <a:srgbClr val="002060"/>
                </a:solidFill>
              </a:rPr>
              <a:t>2 millions </a:t>
            </a:r>
            <a:r>
              <a:rPr lang="en-US" b="1" dirty="0" err="1">
                <a:solidFill>
                  <a:srgbClr val="002060"/>
                </a:solidFill>
              </a:rPr>
              <a:t>d’années</a:t>
            </a:r>
            <a:endParaRPr lang="fr-FR" b="1" dirty="0">
              <a:solidFill>
                <a:srgbClr val="002060"/>
              </a:solidFill>
            </a:endParaRPr>
          </a:p>
        </p:txBody>
      </p:sp>
      <p:sp>
        <p:nvSpPr>
          <p:cNvPr id="14" name="TextBox 19">
            <a:extLst>
              <a:ext uri="{FF2B5EF4-FFF2-40B4-BE49-F238E27FC236}">
                <a16:creationId xmlns:a16="http://schemas.microsoft.com/office/drawing/2014/main" id="{D2EA0387-B6A1-0F4D-9497-D00CF7778B2E}"/>
              </a:ext>
            </a:extLst>
          </p:cNvPr>
          <p:cNvSpPr>
            <a:spLocks/>
          </p:cNvSpPr>
          <p:nvPr/>
        </p:nvSpPr>
        <p:spPr bwMode="auto">
          <a:xfrm>
            <a:off x="324891" y="1640136"/>
            <a:ext cx="2104355" cy="646331"/>
          </a:xfrm>
          <a:prstGeom prst="rect">
            <a:avLst/>
          </a:prstGeom>
          <a:noFill/>
        </p:spPr>
        <p:txBody>
          <a:bodyPr wrap="square" rtlCol="0">
            <a:spAutoFit/>
          </a:bodyPr>
          <a:lstStyle/>
          <a:p>
            <a:pPr algn="ctr">
              <a:defRPr/>
            </a:pPr>
            <a:r>
              <a:rPr lang="en-US" dirty="0">
                <a:solidFill>
                  <a:srgbClr val="002060"/>
                </a:solidFill>
              </a:rPr>
              <a:t>Concentration</a:t>
            </a:r>
          </a:p>
          <a:p>
            <a:pPr algn="ctr">
              <a:defRPr/>
            </a:pPr>
            <a:r>
              <a:rPr lang="en-US" b="1" dirty="0">
                <a:solidFill>
                  <a:srgbClr val="002060"/>
                </a:solidFill>
              </a:rPr>
              <a:t> CO</a:t>
            </a:r>
            <a:r>
              <a:rPr lang="en-US" b="1" baseline="-25000" dirty="0">
                <a:solidFill>
                  <a:srgbClr val="002060"/>
                </a:solidFill>
              </a:rPr>
              <a:t>2</a:t>
            </a:r>
            <a:r>
              <a:rPr lang="en-US" dirty="0">
                <a:solidFill>
                  <a:srgbClr val="002060"/>
                </a:solidFill>
              </a:rPr>
              <a:t> </a:t>
            </a:r>
            <a:endParaRPr dirty="0"/>
          </a:p>
        </p:txBody>
      </p:sp>
      <p:sp>
        <p:nvSpPr>
          <p:cNvPr id="15" name="TextBox 20">
            <a:extLst>
              <a:ext uri="{FF2B5EF4-FFF2-40B4-BE49-F238E27FC236}">
                <a16:creationId xmlns:a16="http://schemas.microsoft.com/office/drawing/2014/main" id="{66AC31E2-0770-CE45-8CD2-59B3383D3ADE}"/>
              </a:ext>
            </a:extLst>
          </p:cNvPr>
          <p:cNvSpPr>
            <a:spLocks/>
          </p:cNvSpPr>
          <p:nvPr/>
        </p:nvSpPr>
        <p:spPr bwMode="auto">
          <a:xfrm>
            <a:off x="2293447" y="1640135"/>
            <a:ext cx="2210461" cy="923330"/>
          </a:xfrm>
          <a:prstGeom prst="rect">
            <a:avLst/>
          </a:prstGeom>
          <a:noFill/>
        </p:spPr>
        <p:txBody>
          <a:bodyPr wrap="square" rtlCol="0">
            <a:spAutoFit/>
          </a:bodyPr>
          <a:lstStyle/>
          <a:p>
            <a:pPr algn="ctr">
              <a:defRPr/>
            </a:pPr>
            <a:r>
              <a:rPr lang="en-US" dirty="0" err="1">
                <a:solidFill>
                  <a:srgbClr val="002060"/>
                </a:solidFill>
              </a:rPr>
              <a:t>Montée</a:t>
            </a:r>
            <a:r>
              <a:rPr lang="en-US" dirty="0">
                <a:solidFill>
                  <a:srgbClr val="002060"/>
                </a:solidFill>
              </a:rPr>
              <a:t> du</a:t>
            </a:r>
          </a:p>
          <a:p>
            <a:pPr algn="ctr">
              <a:defRPr/>
            </a:pPr>
            <a:r>
              <a:rPr lang="en-US" b="1" dirty="0" err="1">
                <a:solidFill>
                  <a:srgbClr val="002060"/>
                </a:solidFill>
              </a:rPr>
              <a:t>niveau</a:t>
            </a:r>
            <a:r>
              <a:rPr lang="en-US" b="1" dirty="0">
                <a:solidFill>
                  <a:srgbClr val="002060"/>
                </a:solidFill>
              </a:rPr>
              <a:t> des </a:t>
            </a:r>
            <a:r>
              <a:rPr lang="en-US" b="1" dirty="0" err="1">
                <a:solidFill>
                  <a:srgbClr val="002060"/>
                </a:solidFill>
              </a:rPr>
              <a:t>mers</a:t>
            </a:r>
            <a:r>
              <a:rPr lang="en-US" b="1" dirty="0">
                <a:solidFill>
                  <a:srgbClr val="002060"/>
                </a:solidFill>
              </a:rPr>
              <a:t> </a:t>
            </a:r>
            <a:endParaRPr dirty="0"/>
          </a:p>
          <a:p>
            <a:pPr algn="ctr">
              <a:defRPr/>
            </a:pPr>
            <a:r>
              <a:rPr lang="en-US" dirty="0">
                <a:solidFill>
                  <a:srgbClr val="002060"/>
                </a:solidFill>
              </a:rPr>
              <a:t> rise</a:t>
            </a:r>
            <a:endParaRPr lang="fr-FR" dirty="0">
              <a:solidFill>
                <a:srgbClr val="002060"/>
              </a:solidFill>
            </a:endParaRPr>
          </a:p>
        </p:txBody>
      </p:sp>
      <p:sp>
        <p:nvSpPr>
          <p:cNvPr id="16" name="TextBox 21">
            <a:extLst>
              <a:ext uri="{FF2B5EF4-FFF2-40B4-BE49-F238E27FC236}">
                <a16:creationId xmlns:a16="http://schemas.microsoft.com/office/drawing/2014/main" id="{38B1200E-B9E8-FE4F-B4E0-95E2BC953737}"/>
              </a:ext>
            </a:extLst>
          </p:cNvPr>
          <p:cNvSpPr>
            <a:spLocks/>
          </p:cNvSpPr>
          <p:nvPr/>
        </p:nvSpPr>
        <p:spPr bwMode="auto">
          <a:xfrm>
            <a:off x="7120556" y="1640135"/>
            <a:ext cx="1151306" cy="923330"/>
          </a:xfrm>
          <a:prstGeom prst="rect">
            <a:avLst/>
          </a:prstGeom>
          <a:noFill/>
        </p:spPr>
        <p:txBody>
          <a:bodyPr wrap="square" rtlCol="0">
            <a:spAutoFit/>
          </a:bodyPr>
          <a:lstStyle/>
          <a:p>
            <a:pPr algn="ctr">
              <a:defRPr/>
            </a:pPr>
            <a:r>
              <a:rPr lang="en-US" dirty="0" err="1">
                <a:solidFill>
                  <a:srgbClr val="002060"/>
                </a:solidFill>
              </a:rPr>
              <a:t>recul</a:t>
            </a:r>
            <a:r>
              <a:rPr lang="en-US" dirty="0">
                <a:solidFill>
                  <a:srgbClr val="002060"/>
                </a:solidFill>
              </a:rPr>
              <a:t> des </a:t>
            </a:r>
            <a:r>
              <a:rPr lang="en-US" b="1" dirty="0">
                <a:solidFill>
                  <a:srgbClr val="002060"/>
                </a:solidFill>
              </a:rPr>
              <a:t>glaciers</a:t>
            </a:r>
            <a:endParaRPr dirty="0"/>
          </a:p>
          <a:p>
            <a:pPr algn="ctr">
              <a:defRPr/>
            </a:pPr>
            <a:r>
              <a:rPr lang="en-US" dirty="0">
                <a:solidFill>
                  <a:srgbClr val="002060"/>
                </a:solidFill>
              </a:rPr>
              <a:t>retreat</a:t>
            </a:r>
            <a:endParaRPr lang="fr-FR" dirty="0">
              <a:solidFill>
                <a:srgbClr val="002060"/>
              </a:solidFill>
            </a:endParaRPr>
          </a:p>
        </p:txBody>
      </p:sp>
      <p:sp>
        <p:nvSpPr>
          <p:cNvPr id="17" name="TextBox 22">
            <a:extLst>
              <a:ext uri="{FF2B5EF4-FFF2-40B4-BE49-F238E27FC236}">
                <a16:creationId xmlns:a16="http://schemas.microsoft.com/office/drawing/2014/main" id="{80E5B8D6-CCCC-B241-A2FE-C62A3373D1BD}"/>
              </a:ext>
            </a:extLst>
          </p:cNvPr>
          <p:cNvSpPr>
            <a:spLocks/>
          </p:cNvSpPr>
          <p:nvPr/>
        </p:nvSpPr>
        <p:spPr bwMode="auto">
          <a:xfrm>
            <a:off x="4397802" y="1640136"/>
            <a:ext cx="2602873" cy="646331"/>
          </a:xfrm>
          <a:prstGeom prst="rect">
            <a:avLst/>
          </a:prstGeom>
          <a:noFill/>
        </p:spPr>
        <p:txBody>
          <a:bodyPr wrap="square" rtlCol="0">
            <a:spAutoFit/>
          </a:bodyPr>
          <a:lstStyle/>
          <a:p>
            <a:pPr algn="ctr">
              <a:defRPr/>
            </a:pPr>
            <a:r>
              <a:rPr lang="en-US" dirty="0">
                <a:solidFill>
                  <a:srgbClr val="002060"/>
                </a:solidFill>
              </a:rPr>
              <a:t>surface de la </a:t>
            </a:r>
          </a:p>
          <a:p>
            <a:pPr algn="ctr">
              <a:defRPr/>
            </a:pPr>
            <a:r>
              <a:rPr lang="en-US" b="1" dirty="0" err="1">
                <a:solidFill>
                  <a:srgbClr val="002060"/>
                </a:solidFill>
              </a:rPr>
              <a:t>banquise</a:t>
            </a:r>
            <a:r>
              <a:rPr lang="en-US" b="1" dirty="0">
                <a:solidFill>
                  <a:srgbClr val="002060"/>
                </a:solidFill>
              </a:rPr>
              <a:t> </a:t>
            </a:r>
            <a:r>
              <a:rPr lang="en-US" b="1" dirty="0" err="1">
                <a:solidFill>
                  <a:srgbClr val="002060"/>
                </a:solidFill>
              </a:rPr>
              <a:t>arctique</a:t>
            </a:r>
            <a:endParaRPr dirty="0"/>
          </a:p>
        </p:txBody>
      </p:sp>
      <p:sp>
        <p:nvSpPr>
          <p:cNvPr id="18" name="TextBox 18">
            <a:extLst>
              <a:ext uri="{FF2B5EF4-FFF2-40B4-BE49-F238E27FC236}">
                <a16:creationId xmlns:a16="http://schemas.microsoft.com/office/drawing/2014/main" id="{024B29C5-6BA5-2D47-B6E7-483E37375198}"/>
              </a:ext>
            </a:extLst>
          </p:cNvPr>
          <p:cNvSpPr>
            <a:spLocks/>
          </p:cNvSpPr>
          <p:nvPr/>
        </p:nvSpPr>
        <p:spPr bwMode="auto">
          <a:xfrm>
            <a:off x="2540064" y="3966283"/>
            <a:ext cx="1867968" cy="1195199"/>
          </a:xfrm>
          <a:prstGeom prst="rect">
            <a:avLst/>
          </a:prstGeom>
          <a:noFill/>
        </p:spPr>
        <p:txBody>
          <a:bodyPr wrap="square" rtlCol="0">
            <a:spAutoFit/>
          </a:bodyPr>
          <a:lstStyle/>
          <a:p>
            <a:pPr algn="ctr">
              <a:lnSpc>
                <a:spcPct val="150000"/>
              </a:lnSpc>
              <a:defRPr/>
            </a:pPr>
            <a:r>
              <a:rPr lang="fr-FR" b="1" dirty="0">
                <a:solidFill>
                  <a:srgbClr val="002060"/>
                </a:solidFill>
              </a:rPr>
              <a:t>la plus rapide</a:t>
            </a:r>
            <a:endParaRPr dirty="0"/>
          </a:p>
          <a:p>
            <a:pPr algn="ctr">
              <a:lnSpc>
                <a:spcPct val="150000"/>
              </a:lnSpc>
              <a:defRPr/>
            </a:pPr>
            <a:r>
              <a:rPr lang="fr-FR" sz="1400" dirty="0">
                <a:solidFill>
                  <a:srgbClr val="002060"/>
                </a:solidFill>
              </a:rPr>
              <a:t>depuis au moins</a:t>
            </a:r>
            <a:endParaRPr dirty="0"/>
          </a:p>
          <a:p>
            <a:pPr algn="ctr">
              <a:lnSpc>
                <a:spcPct val="150000"/>
              </a:lnSpc>
              <a:defRPr/>
            </a:pPr>
            <a:r>
              <a:rPr lang="en-US" b="1" dirty="0">
                <a:solidFill>
                  <a:srgbClr val="002060"/>
                </a:solidFill>
              </a:rPr>
              <a:t>3000 </a:t>
            </a:r>
            <a:r>
              <a:rPr lang="en-US" b="1" dirty="0" err="1">
                <a:solidFill>
                  <a:srgbClr val="002060"/>
                </a:solidFill>
              </a:rPr>
              <a:t>ans</a:t>
            </a:r>
            <a:endParaRPr lang="fr-FR" b="1" dirty="0">
              <a:solidFill>
                <a:srgbClr val="002060"/>
              </a:solidFill>
            </a:endParaRPr>
          </a:p>
        </p:txBody>
      </p:sp>
      <p:sp>
        <p:nvSpPr>
          <p:cNvPr id="19" name="TextBox 23">
            <a:extLst>
              <a:ext uri="{FF2B5EF4-FFF2-40B4-BE49-F238E27FC236}">
                <a16:creationId xmlns:a16="http://schemas.microsoft.com/office/drawing/2014/main" id="{BB254072-3CD8-C944-BBE9-11BF7026422A}"/>
              </a:ext>
            </a:extLst>
          </p:cNvPr>
          <p:cNvSpPr>
            <a:spLocks/>
          </p:cNvSpPr>
          <p:nvPr/>
        </p:nvSpPr>
        <p:spPr bwMode="auto">
          <a:xfrm>
            <a:off x="4716016" y="3974169"/>
            <a:ext cx="1867968" cy="1195199"/>
          </a:xfrm>
          <a:prstGeom prst="rect">
            <a:avLst/>
          </a:prstGeom>
          <a:noFill/>
        </p:spPr>
        <p:txBody>
          <a:bodyPr wrap="square" rtlCol="0">
            <a:spAutoFit/>
          </a:bodyPr>
          <a:lstStyle/>
          <a:p>
            <a:pPr algn="ctr">
              <a:lnSpc>
                <a:spcPct val="150000"/>
              </a:lnSpc>
              <a:defRPr/>
            </a:pPr>
            <a:r>
              <a:rPr lang="en-US" b="1" dirty="0">
                <a:solidFill>
                  <a:srgbClr val="002060"/>
                </a:solidFill>
              </a:rPr>
              <a:t>la plus </a:t>
            </a:r>
            <a:r>
              <a:rPr lang="en-US" b="1" dirty="0" err="1">
                <a:solidFill>
                  <a:srgbClr val="002060"/>
                </a:solidFill>
              </a:rPr>
              <a:t>réduite</a:t>
            </a:r>
            <a:endParaRPr lang="en-US" dirty="0">
              <a:solidFill>
                <a:srgbClr val="002060"/>
              </a:solidFill>
            </a:endParaRPr>
          </a:p>
          <a:p>
            <a:pPr algn="ctr">
              <a:lnSpc>
                <a:spcPct val="150000"/>
              </a:lnSpc>
              <a:defRPr/>
            </a:pPr>
            <a:r>
              <a:rPr lang="fr-FR" sz="1400" dirty="0">
                <a:solidFill>
                  <a:srgbClr val="002060"/>
                </a:solidFill>
              </a:rPr>
              <a:t>depuis au moins</a:t>
            </a:r>
            <a:endParaRPr dirty="0"/>
          </a:p>
          <a:p>
            <a:pPr algn="ctr">
              <a:lnSpc>
                <a:spcPct val="150000"/>
              </a:lnSpc>
              <a:defRPr/>
            </a:pPr>
            <a:r>
              <a:rPr lang="en-US" b="1" dirty="0">
                <a:solidFill>
                  <a:srgbClr val="002060"/>
                </a:solidFill>
              </a:rPr>
              <a:t>1000 </a:t>
            </a:r>
            <a:r>
              <a:rPr lang="en-US" b="1" dirty="0" err="1">
                <a:solidFill>
                  <a:srgbClr val="002060"/>
                </a:solidFill>
              </a:rPr>
              <a:t>ans</a:t>
            </a:r>
            <a:endParaRPr lang="fr-FR" b="1" dirty="0">
              <a:solidFill>
                <a:srgbClr val="002060"/>
              </a:solidFill>
            </a:endParaRPr>
          </a:p>
        </p:txBody>
      </p:sp>
      <p:sp>
        <p:nvSpPr>
          <p:cNvPr id="20" name="TextBox 24">
            <a:extLst>
              <a:ext uri="{FF2B5EF4-FFF2-40B4-BE49-F238E27FC236}">
                <a16:creationId xmlns:a16="http://schemas.microsoft.com/office/drawing/2014/main" id="{CF9AA6C8-1573-FA4F-8860-1ACCFCAE0FEB}"/>
              </a:ext>
            </a:extLst>
          </p:cNvPr>
          <p:cNvSpPr>
            <a:spLocks/>
          </p:cNvSpPr>
          <p:nvPr/>
        </p:nvSpPr>
        <p:spPr bwMode="auto">
          <a:xfrm>
            <a:off x="6762225" y="3966283"/>
            <a:ext cx="1867968" cy="1195199"/>
          </a:xfrm>
          <a:prstGeom prst="rect">
            <a:avLst/>
          </a:prstGeom>
          <a:noFill/>
        </p:spPr>
        <p:txBody>
          <a:bodyPr wrap="square" rtlCol="0">
            <a:spAutoFit/>
          </a:bodyPr>
          <a:lstStyle/>
          <a:p>
            <a:pPr algn="ctr">
              <a:lnSpc>
                <a:spcPct val="150000"/>
              </a:lnSpc>
              <a:defRPr/>
            </a:pPr>
            <a:r>
              <a:rPr lang="en-US" b="1" dirty="0">
                <a:solidFill>
                  <a:srgbClr val="002060"/>
                </a:solidFill>
              </a:rPr>
              <a:t>sans </a:t>
            </a:r>
            <a:r>
              <a:rPr lang="en-US" b="1" dirty="0" err="1">
                <a:solidFill>
                  <a:srgbClr val="002060"/>
                </a:solidFill>
              </a:rPr>
              <a:t>précédent</a:t>
            </a:r>
            <a:endParaRPr lang="en-US" dirty="0">
              <a:solidFill>
                <a:srgbClr val="002060"/>
              </a:solidFill>
            </a:endParaRPr>
          </a:p>
          <a:p>
            <a:pPr algn="ctr">
              <a:lnSpc>
                <a:spcPct val="150000"/>
              </a:lnSpc>
              <a:defRPr/>
            </a:pPr>
            <a:r>
              <a:rPr lang="fr-FR" sz="1400" dirty="0">
                <a:solidFill>
                  <a:srgbClr val="002060"/>
                </a:solidFill>
              </a:rPr>
              <a:t>depuis au moins</a:t>
            </a:r>
            <a:endParaRPr dirty="0"/>
          </a:p>
          <a:p>
            <a:pPr algn="ctr">
              <a:lnSpc>
                <a:spcPct val="150000"/>
              </a:lnSpc>
              <a:defRPr/>
            </a:pPr>
            <a:r>
              <a:rPr lang="en-US" b="1" dirty="0">
                <a:solidFill>
                  <a:srgbClr val="002060"/>
                </a:solidFill>
              </a:rPr>
              <a:t>2000 </a:t>
            </a:r>
            <a:r>
              <a:rPr lang="en-US" b="1" dirty="0" err="1">
                <a:solidFill>
                  <a:srgbClr val="002060"/>
                </a:solidFill>
              </a:rPr>
              <a:t>ans</a:t>
            </a:r>
            <a:endParaRPr lang="fr-FR" b="1" dirty="0">
              <a:solidFill>
                <a:srgbClr val="002060"/>
              </a:solidFill>
            </a:endParaRPr>
          </a:p>
        </p:txBody>
      </p:sp>
      <p:pic>
        <p:nvPicPr>
          <p:cNvPr id="21" name="Picture 39">
            <a:extLst>
              <a:ext uri="{FF2B5EF4-FFF2-40B4-BE49-F238E27FC236}">
                <a16:creationId xmlns:a16="http://schemas.microsoft.com/office/drawing/2014/main" id="{353F085A-AECD-184B-84FF-397CBE58229A}"/>
              </a:ext>
            </a:extLst>
          </p:cNvPr>
          <p:cNvPicPr>
            <a:picLocks noChangeAspect="1"/>
          </p:cNvPicPr>
          <p:nvPr/>
        </p:nvPicPr>
        <p:blipFill>
          <a:blip r:embed="rId3"/>
          <a:stretch/>
        </p:blipFill>
        <p:spPr bwMode="auto">
          <a:xfrm>
            <a:off x="490439" y="2286466"/>
            <a:ext cx="1755652" cy="1728220"/>
          </a:xfrm>
          <a:prstGeom prst="rect">
            <a:avLst/>
          </a:prstGeom>
        </p:spPr>
      </p:pic>
      <p:pic>
        <p:nvPicPr>
          <p:cNvPr id="22" name="Picture 40">
            <a:extLst>
              <a:ext uri="{FF2B5EF4-FFF2-40B4-BE49-F238E27FC236}">
                <a16:creationId xmlns:a16="http://schemas.microsoft.com/office/drawing/2014/main" id="{3AF64FE7-C499-3442-B983-986186BECEEF}"/>
              </a:ext>
            </a:extLst>
          </p:cNvPr>
          <p:cNvPicPr>
            <a:picLocks noChangeAspect="1"/>
          </p:cNvPicPr>
          <p:nvPr/>
        </p:nvPicPr>
        <p:blipFill>
          <a:blip r:embed="rId4"/>
          <a:stretch/>
        </p:blipFill>
        <p:spPr bwMode="auto">
          <a:xfrm>
            <a:off x="6854756" y="2306405"/>
            <a:ext cx="1682907" cy="1685995"/>
          </a:xfrm>
          <a:prstGeom prst="rect">
            <a:avLst/>
          </a:prstGeom>
        </p:spPr>
      </p:pic>
      <p:pic>
        <p:nvPicPr>
          <p:cNvPr id="23" name="Picture 42">
            <a:extLst>
              <a:ext uri="{FF2B5EF4-FFF2-40B4-BE49-F238E27FC236}">
                <a16:creationId xmlns:a16="http://schemas.microsoft.com/office/drawing/2014/main" id="{9867D8A5-9FCF-9341-8E47-867CB81B49A4}"/>
              </a:ext>
            </a:extLst>
          </p:cNvPr>
          <p:cNvPicPr>
            <a:picLocks noChangeAspect="1"/>
          </p:cNvPicPr>
          <p:nvPr/>
        </p:nvPicPr>
        <p:blipFill>
          <a:blip r:embed="rId5"/>
          <a:stretch/>
        </p:blipFill>
        <p:spPr bwMode="auto">
          <a:xfrm>
            <a:off x="4723240" y="2275198"/>
            <a:ext cx="1743460" cy="1737364"/>
          </a:xfrm>
          <a:prstGeom prst="rect">
            <a:avLst/>
          </a:prstGeom>
        </p:spPr>
      </p:pic>
      <p:pic>
        <p:nvPicPr>
          <p:cNvPr id="24" name="Picture 16">
            <a:extLst>
              <a:ext uri="{FF2B5EF4-FFF2-40B4-BE49-F238E27FC236}">
                <a16:creationId xmlns:a16="http://schemas.microsoft.com/office/drawing/2014/main" id="{6F3DB41F-C22E-604C-91F1-414F6F43D66D}"/>
              </a:ext>
            </a:extLst>
          </p:cNvPr>
          <p:cNvPicPr>
            <a:picLocks noChangeAspect="1"/>
          </p:cNvPicPr>
          <p:nvPr/>
        </p:nvPicPr>
        <p:blipFill>
          <a:blip r:embed="rId6"/>
          <a:stretch/>
        </p:blipFill>
        <p:spPr bwMode="auto">
          <a:xfrm>
            <a:off x="2622277" y="2246242"/>
            <a:ext cx="1761748" cy="1795276"/>
          </a:xfrm>
          <a:prstGeom prst="rect">
            <a:avLst/>
          </a:prstGeom>
        </p:spPr>
      </p:pic>
      <p:sp>
        <p:nvSpPr>
          <p:cNvPr id="2" name="TextBox 1">
            <a:extLst>
              <a:ext uri="{FF2B5EF4-FFF2-40B4-BE49-F238E27FC236}">
                <a16:creationId xmlns:a16="http://schemas.microsoft.com/office/drawing/2014/main" id="{133298B2-8B3D-924F-93C0-3DDBE1E82721}"/>
              </a:ext>
            </a:extLst>
          </p:cNvPr>
          <p:cNvSpPr txBox="1"/>
          <p:nvPr/>
        </p:nvSpPr>
        <p:spPr>
          <a:xfrm>
            <a:off x="107504" y="5917969"/>
            <a:ext cx="8656983" cy="830997"/>
          </a:xfrm>
          <a:prstGeom prst="rect">
            <a:avLst/>
          </a:prstGeom>
          <a:noFill/>
        </p:spPr>
        <p:txBody>
          <a:bodyPr wrap="square" rtlCol="0">
            <a:spAutoFit/>
          </a:bodyPr>
          <a:lstStyle/>
          <a:p>
            <a:r>
              <a:rPr lang="fr-FR" sz="2400" dirty="0"/>
              <a:t>Ce sont là des estimations prudentes.  Il est probable que le caractère “exceptionnel” s’applique sur des périodes plus longues</a:t>
            </a:r>
          </a:p>
        </p:txBody>
      </p:sp>
    </p:spTree>
    <p:extLst>
      <p:ext uri="{BB962C8B-B14F-4D97-AF65-F5344CB8AC3E}">
        <p14:creationId xmlns:p14="http://schemas.microsoft.com/office/powerpoint/2010/main" val="3587667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a:extLst>
              <a:ext uri="{FF2B5EF4-FFF2-40B4-BE49-F238E27FC236}">
                <a16:creationId xmlns:a16="http://schemas.microsoft.com/office/drawing/2014/main" id="{C27D2EF5-F2D4-E245-B8D5-F0B3F2A51787}"/>
              </a:ext>
            </a:extLst>
          </p:cNvPr>
          <p:cNvSpPr>
            <a:spLocks noGrp="1" noChangeArrowheads="1"/>
          </p:cNvSpPr>
          <p:nvPr>
            <p:ph type="title"/>
          </p:nvPr>
        </p:nvSpPr>
        <p:spPr/>
        <p:txBody>
          <a:bodyPr>
            <a:normAutofit/>
          </a:bodyPr>
          <a:lstStyle/>
          <a:p>
            <a:pPr eaLnBrk="1" hangingPunct="1"/>
            <a:r>
              <a:rPr lang="fr-FR" altLang="fr-FR" dirty="0"/>
              <a:t>Des extrêmes plus fréquents</a:t>
            </a:r>
          </a:p>
        </p:txBody>
      </p:sp>
      <p:pic>
        <p:nvPicPr>
          <p:cNvPr id="25" name="Picture Placeholder 12">
            <a:extLst>
              <a:ext uri="{FF2B5EF4-FFF2-40B4-BE49-F238E27FC236}">
                <a16:creationId xmlns:a16="http://schemas.microsoft.com/office/drawing/2014/main" id="{911EE76C-7666-FA41-8AC8-66C87E1AFE93}"/>
              </a:ext>
            </a:extLst>
          </p:cNvPr>
          <p:cNvPicPr>
            <a:picLocks noChangeAspect="1"/>
          </p:cNvPicPr>
          <p:nvPr/>
        </p:nvPicPr>
        <p:blipFill>
          <a:blip r:embed="rId3"/>
          <a:stretch/>
        </p:blipFill>
        <p:spPr bwMode="auto">
          <a:xfrm>
            <a:off x="214300" y="1497197"/>
            <a:ext cx="1551680" cy="2650991"/>
          </a:xfrm>
          <a:prstGeom prst="rect">
            <a:avLst/>
          </a:prstGeom>
        </p:spPr>
      </p:pic>
      <p:sp>
        <p:nvSpPr>
          <p:cNvPr id="26" name="Content Placeholder 3">
            <a:extLst>
              <a:ext uri="{FF2B5EF4-FFF2-40B4-BE49-F238E27FC236}">
                <a16:creationId xmlns:a16="http://schemas.microsoft.com/office/drawing/2014/main" id="{EFD82149-CCA3-5447-81CE-C1210CBA0946}"/>
              </a:ext>
            </a:extLst>
          </p:cNvPr>
          <p:cNvSpPr txBox="1">
            <a:spLocks/>
          </p:cNvSpPr>
          <p:nvPr/>
        </p:nvSpPr>
        <p:spPr bwMode="auto">
          <a:xfrm>
            <a:off x="45069" y="4264437"/>
            <a:ext cx="1890143" cy="1318870"/>
          </a:xfrm>
          <a:prstGeom prst="rect">
            <a:avLst/>
          </a:prstGeom>
        </p:spPr>
        <p:txBody>
          <a:bodyPr/>
          <a:lstStyle>
            <a:lvl1pPr marL="88900" indent="-88900" algn="l" defTabSz="457200" rtl="0" eaLnBrk="1" latinLnBrk="0" hangingPunct="1">
              <a:spcBef>
                <a:spcPct val="20000"/>
              </a:spcBef>
              <a:buFont typeface="Arial"/>
              <a:buNone/>
              <a:defRPr sz="2800" kern="1200">
                <a:solidFill>
                  <a:schemeClr val="tx1"/>
                </a:solidFill>
                <a:latin typeface="Comic Sans MS"/>
                <a:ea typeface="+mn-ea"/>
                <a:cs typeface="Comic Sans MS"/>
              </a:defRPr>
            </a:lvl1pPr>
            <a:lvl2pPr marL="742950" indent="-285750" algn="l" defTabSz="457200" rtl="0" eaLnBrk="1" latinLnBrk="0" hangingPunct="1">
              <a:spcBef>
                <a:spcPct val="20000"/>
              </a:spcBef>
              <a:buFont typeface="Arial"/>
              <a:buChar char="–"/>
              <a:defRPr sz="2400" kern="1200">
                <a:solidFill>
                  <a:schemeClr val="tx1"/>
                </a:solidFill>
                <a:latin typeface="Comic Sans MS"/>
                <a:ea typeface="+mn-ea"/>
                <a:cs typeface="Comic Sans MS"/>
              </a:defRPr>
            </a:lvl2pPr>
            <a:lvl3pPr marL="1143000" indent="-228600" algn="l" defTabSz="457200" rtl="0" eaLnBrk="1" latinLnBrk="0" hangingPunct="1">
              <a:spcBef>
                <a:spcPct val="20000"/>
              </a:spcBef>
              <a:buFont typeface="Arial"/>
              <a:buChar char="•"/>
              <a:defRPr sz="2000" kern="1200">
                <a:solidFill>
                  <a:schemeClr val="tx1"/>
                </a:solidFill>
                <a:latin typeface="Comic Sans MS"/>
                <a:ea typeface="+mn-ea"/>
                <a:cs typeface="Comic Sans MS"/>
              </a:defRPr>
            </a:lvl3pPr>
            <a:lvl4pPr marL="1600200" indent="-228600" algn="l" defTabSz="457200" rtl="0" eaLnBrk="1" latinLnBrk="0" hangingPunct="1">
              <a:spcBef>
                <a:spcPct val="20000"/>
              </a:spcBef>
              <a:buFont typeface="Arial"/>
              <a:buChar char="–"/>
              <a:defRPr sz="1800" kern="1200">
                <a:solidFill>
                  <a:schemeClr val="tx1"/>
                </a:solidFill>
                <a:latin typeface="Comic Sans MS"/>
                <a:ea typeface="+mn-ea"/>
                <a:cs typeface="Comic Sans MS"/>
              </a:defRPr>
            </a:lvl4pPr>
            <a:lvl5pPr marL="2057400" indent="-228600" algn="l" defTabSz="457200" rtl="0" eaLnBrk="1" latinLnBrk="0" hangingPunct="1">
              <a:spcBef>
                <a:spcPct val="20000"/>
              </a:spcBef>
              <a:buFont typeface="Arial"/>
              <a:buChar char="»"/>
              <a:defRPr sz="2000" kern="1200">
                <a:solidFill>
                  <a:schemeClr val="tx1"/>
                </a:solidFill>
                <a:latin typeface="Comic Sans MS"/>
                <a:ea typeface="+mn-ea"/>
                <a:cs typeface="Comic Sans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defRPr/>
            </a:pPr>
            <a:r>
              <a:rPr lang="fr-FR" sz="2000" b="1" dirty="0"/>
              <a:t>Chaleur extrême</a:t>
            </a:r>
            <a:endParaRPr lang="fr-FR" sz="2000" dirty="0"/>
          </a:p>
          <a:p>
            <a:pPr algn="ctr">
              <a:defRPr/>
            </a:pPr>
            <a:r>
              <a:rPr lang="fr-FR" sz="1600" dirty="0"/>
              <a:t>plus fréquente</a:t>
            </a:r>
          </a:p>
          <a:p>
            <a:pPr algn="ctr">
              <a:defRPr/>
            </a:pPr>
            <a:r>
              <a:rPr lang="fr-FR" sz="1600" dirty="0"/>
              <a:t>plus intense</a:t>
            </a:r>
          </a:p>
        </p:txBody>
      </p:sp>
      <p:pic>
        <p:nvPicPr>
          <p:cNvPr id="27" name="Picture Placeholder 13">
            <a:extLst>
              <a:ext uri="{FF2B5EF4-FFF2-40B4-BE49-F238E27FC236}">
                <a16:creationId xmlns:a16="http://schemas.microsoft.com/office/drawing/2014/main" id="{1B288ADB-F461-1A4F-BBA4-3B6EEEA4A116}"/>
              </a:ext>
            </a:extLst>
          </p:cNvPr>
          <p:cNvPicPr>
            <a:picLocks noChangeAspect="1"/>
          </p:cNvPicPr>
          <p:nvPr/>
        </p:nvPicPr>
        <p:blipFill>
          <a:blip r:embed="rId4"/>
          <a:stretch/>
        </p:blipFill>
        <p:spPr bwMode="auto">
          <a:xfrm>
            <a:off x="2028311" y="1497197"/>
            <a:ext cx="1551680" cy="2650991"/>
          </a:xfrm>
          <a:prstGeom prst="rect">
            <a:avLst/>
          </a:prstGeom>
        </p:spPr>
      </p:pic>
      <p:sp>
        <p:nvSpPr>
          <p:cNvPr id="28" name="Content Placeholder 5">
            <a:extLst>
              <a:ext uri="{FF2B5EF4-FFF2-40B4-BE49-F238E27FC236}">
                <a16:creationId xmlns:a16="http://schemas.microsoft.com/office/drawing/2014/main" id="{37FB95F8-5498-A140-8C97-CE602172D150}"/>
              </a:ext>
            </a:extLst>
          </p:cNvPr>
          <p:cNvSpPr txBox="1">
            <a:spLocks/>
          </p:cNvSpPr>
          <p:nvPr/>
        </p:nvSpPr>
        <p:spPr bwMode="auto">
          <a:xfrm>
            <a:off x="1859080" y="4264436"/>
            <a:ext cx="1890143" cy="1435120"/>
          </a:xfrm>
          <a:prstGeom prst="rect">
            <a:avLst/>
          </a:prstGeom>
        </p:spPr>
        <p:txBody>
          <a:bodyPr>
            <a:normAutofit fontScale="47500" lnSpcReduction="20000"/>
          </a:bodyPr>
          <a:lstStyle>
            <a:lvl1pPr marL="88900" indent="-88900" algn="l" defTabSz="457200" rtl="0" eaLnBrk="1" latinLnBrk="0" hangingPunct="1">
              <a:spcBef>
                <a:spcPct val="20000"/>
              </a:spcBef>
              <a:buFont typeface="Arial"/>
              <a:buNone/>
              <a:defRPr sz="2800" kern="1200">
                <a:solidFill>
                  <a:schemeClr val="tx1"/>
                </a:solidFill>
                <a:latin typeface="Comic Sans MS"/>
                <a:ea typeface="+mn-ea"/>
                <a:cs typeface="Comic Sans MS"/>
              </a:defRPr>
            </a:lvl1pPr>
            <a:lvl2pPr marL="742950" indent="-285750" algn="l" defTabSz="457200" rtl="0" eaLnBrk="1" latinLnBrk="0" hangingPunct="1">
              <a:spcBef>
                <a:spcPct val="20000"/>
              </a:spcBef>
              <a:buFont typeface="Arial"/>
              <a:buChar char="–"/>
              <a:defRPr sz="2400" kern="1200">
                <a:solidFill>
                  <a:schemeClr val="tx1"/>
                </a:solidFill>
                <a:latin typeface="Comic Sans MS"/>
                <a:ea typeface="+mn-ea"/>
                <a:cs typeface="Comic Sans MS"/>
              </a:defRPr>
            </a:lvl2pPr>
            <a:lvl3pPr marL="1143000" indent="-228600" algn="l" defTabSz="457200" rtl="0" eaLnBrk="1" latinLnBrk="0" hangingPunct="1">
              <a:spcBef>
                <a:spcPct val="20000"/>
              </a:spcBef>
              <a:buFont typeface="Arial"/>
              <a:buChar char="•"/>
              <a:defRPr sz="2000" kern="1200">
                <a:solidFill>
                  <a:schemeClr val="tx1"/>
                </a:solidFill>
                <a:latin typeface="Comic Sans MS"/>
                <a:ea typeface="+mn-ea"/>
                <a:cs typeface="Comic Sans MS"/>
              </a:defRPr>
            </a:lvl3pPr>
            <a:lvl4pPr marL="1600200" indent="-228600" algn="l" defTabSz="457200" rtl="0" eaLnBrk="1" latinLnBrk="0" hangingPunct="1">
              <a:spcBef>
                <a:spcPct val="20000"/>
              </a:spcBef>
              <a:buFont typeface="Arial"/>
              <a:buChar char="–"/>
              <a:defRPr sz="1800" kern="1200">
                <a:solidFill>
                  <a:schemeClr val="tx1"/>
                </a:solidFill>
                <a:latin typeface="Comic Sans MS"/>
                <a:ea typeface="+mn-ea"/>
                <a:cs typeface="Comic Sans MS"/>
              </a:defRPr>
            </a:lvl4pPr>
            <a:lvl5pPr marL="2057400" indent="-228600" algn="l" defTabSz="457200" rtl="0" eaLnBrk="1" latinLnBrk="0" hangingPunct="1">
              <a:spcBef>
                <a:spcPct val="20000"/>
              </a:spcBef>
              <a:buFont typeface="Arial"/>
              <a:buChar char="»"/>
              <a:defRPr sz="2000" kern="1200">
                <a:solidFill>
                  <a:schemeClr val="tx1"/>
                </a:solidFill>
                <a:latin typeface="Comic Sans MS"/>
                <a:ea typeface="+mn-ea"/>
                <a:cs typeface="Comic Sans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defRPr/>
            </a:pPr>
            <a:r>
              <a:rPr lang="fr-FR" sz="3600" b="1" dirty="0"/>
              <a:t>Fortes précipitations</a:t>
            </a:r>
            <a:endParaRPr lang="fr-FR" sz="3600" dirty="0"/>
          </a:p>
          <a:p>
            <a:pPr algn="ctr">
              <a:defRPr/>
            </a:pPr>
            <a:endParaRPr lang="fr-FR" sz="3400" dirty="0"/>
          </a:p>
          <a:p>
            <a:pPr algn="ctr">
              <a:defRPr/>
            </a:pPr>
            <a:r>
              <a:rPr lang="fr-FR" sz="3400" dirty="0"/>
              <a:t>plus fréquentes</a:t>
            </a:r>
          </a:p>
          <a:p>
            <a:pPr algn="ctr">
              <a:defRPr/>
            </a:pPr>
            <a:r>
              <a:rPr lang="fr-FR" sz="3400" dirty="0"/>
              <a:t>plus intenses</a:t>
            </a:r>
          </a:p>
          <a:p>
            <a:pPr algn="ctr">
              <a:defRPr/>
            </a:pPr>
            <a:endParaRPr lang="fr-FR" dirty="0"/>
          </a:p>
        </p:txBody>
      </p:sp>
      <p:sp>
        <p:nvSpPr>
          <p:cNvPr id="29" name="Content Placeholder 7">
            <a:extLst>
              <a:ext uri="{FF2B5EF4-FFF2-40B4-BE49-F238E27FC236}">
                <a16:creationId xmlns:a16="http://schemas.microsoft.com/office/drawing/2014/main" id="{652C6F95-F4C5-834F-BAE0-2B4D56C85625}"/>
              </a:ext>
            </a:extLst>
          </p:cNvPr>
          <p:cNvSpPr txBox="1">
            <a:spLocks/>
          </p:cNvSpPr>
          <p:nvPr/>
        </p:nvSpPr>
        <p:spPr bwMode="auto">
          <a:xfrm>
            <a:off x="3749222" y="4264435"/>
            <a:ext cx="1737177" cy="1551369"/>
          </a:xfrm>
          <a:prstGeom prst="rect">
            <a:avLst/>
          </a:prstGeom>
        </p:spPr>
        <p:txBody>
          <a:bodyPr/>
          <a:lstStyle>
            <a:lvl1pPr marL="88900" indent="-88900" algn="l" defTabSz="457200" rtl="0" eaLnBrk="1" latinLnBrk="0" hangingPunct="1">
              <a:spcBef>
                <a:spcPct val="20000"/>
              </a:spcBef>
              <a:buFont typeface="Arial"/>
              <a:buNone/>
              <a:defRPr sz="2800" kern="1200">
                <a:solidFill>
                  <a:schemeClr val="tx1"/>
                </a:solidFill>
                <a:latin typeface="Comic Sans MS"/>
                <a:ea typeface="+mn-ea"/>
                <a:cs typeface="Comic Sans MS"/>
              </a:defRPr>
            </a:lvl1pPr>
            <a:lvl2pPr marL="742950" indent="-285750" algn="l" defTabSz="457200" rtl="0" eaLnBrk="1" latinLnBrk="0" hangingPunct="1">
              <a:spcBef>
                <a:spcPct val="20000"/>
              </a:spcBef>
              <a:buFont typeface="Arial"/>
              <a:buChar char="–"/>
              <a:defRPr sz="2400" kern="1200">
                <a:solidFill>
                  <a:schemeClr val="tx1"/>
                </a:solidFill>
                <a:latin typeface="Comic Sans MS"/>
                <a:ea typeface="+mn-ea"/>
                <a:cs typeface="Comic Sans MS"/>
              </a:defRPr>
            </a:lvl2pPr>
            <a:lvl3pPr marL="1143000" indent="-228600" algn="l" defTabSz="457200" rtl="0" eaLnBrk="1" latinLnBrk="0" hangingPunct="1">
              <a:spcBef>
                <a:spcPct val="20000"/>
              </a:spcBef>
              <a:buFont typeface="Arial"/>
              <a:buChar char="•"/>
              <a:defRPr sz="2000" kern="1200">
                <a:solidFill>
                  <a:schemeClr val="tx1"/>
                </a:solidFill>
                <a:latin typeface="Comic Sans MS"/>
                <a:ea typeface="+mn-ea"/>
                <a:cs typeface="Comic Sans MS"/>
              </a:defRPr>
            </a:lvl3pPr>
            <a:lvl4pPr marL="1600200" indent="-228600" algn="l" defTabSz="457200" rtl="0" eaLnBrk="1" latinLnBrk="0" hangingPunct="1">
              <a:spcBef>
                <a:spcPct val="20000"/>
              </a:spcBef>
              <a:buFont typeface="Arial"/>
              <a:buChar char="–"/>
              <a:defRPr sz="1800" kern="1200">
                <a:solidFill>
                  <a:schemeClr val="tx1"/>
                </a:solidFill>
                <a:latin typeface="Comic Sans MS"/>
                <a:ea typeface="+mn-ea"/>
                <a:cs typeface="Comic Sans MS"/>
              </a:defRPr>
            </a:lvl4pPr>
            <a:lvl5pPr marL="2057400" indent="-228600" algn="l" defTabSz="457200" rtl="0" eaLnBrk="1" latinLnBrk="0" hangingPunct="1">
              <a:spcBef>
                <a:spcPct val="20000"/>
              </a:spcBef>
              <a:buFont typeface="Arial"/>
              <a:buChar char="»"/>
              <a:defRPr sz="2000" kern="1200">
                <a:solidFill>
                  <a:schemeClr val="tx1"/>
                </a:solidFill>
                <a:latin typeface="Comic Sans MS"/>
                <a:ea typeface="+mn-ea"/>
                <a:cs typeface="Comic Sans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defRPr/>
            </a:pPr>
            <a:r>
              <a:rPr lang="fr-FR" sz="2000" b="1" dirty="0"/>
              <a:t>Sécheresse</a:t>
            </a:r>
            <a:endParaRPr lang="fr-FR" sz="2000" dirty="0"/>
          </a:p>
          <a:p>
            <a:pPr algn="ctr">
              <a:defRPr/>
            </a:pPr>
            <a:endParaRPr lang="fr-FR" sz="1600" dirty="0"/>
          </a:p>
          <a:p>
            <a:pPr algn="ctr">
              <a:defRPr/>
            </a:pPr>
            <a:r>
              <a:rPr lang="fr-FR" sz="1600" dirty="0"/>
              <a:t>augmentation dans certaines régions</a:t>
            </a:r>
          </a:p>
          <a:p>
            <a:pPr algn="ctr">
              <a:defRPr/>
            </a:pPr>
            <a:endParaRPr lang="fr-FR" dirty="0"/>
          </a:p>
        </p:txBody>
      </p:sp>
      <p:sp>
        <p:nvSpPr>
          <p:cNvPr id="30" name="Content Placeholder 9">
            <a:extLst>
              <a:ext uri="{FF2B5EF4-FFF2-40B4-BE49-F238E27FC236}">
                <a16:creationId xmlns:a16="http://schemas.microsoft.com/office/drawing/2014/main" id="{3FFEDF3B-7E26-6F49-8B98-8CDCA19B1E7B}"/>
              </a:ext>
            </a:extLst>
          </p:cNvPr>
          <p:cNvSpPr txBox="1">
            <a:spLocks/>
          </p:cNvSpPr>
          <p:nvPr/>
        </p:nvSpPr>
        <p:spPr bwMode="auto">
          <a:xfrm>
            <a:off x="5307496" y="4253702"/>
            <a:ext cx="2162850" cy="1938376"/>
          </a:xfrm>
          <a:prstGeom prst="rect">
            <a:avLst/>
          </a:prstGeom>
        </p:spPr>
        <p:txBody>
          <a:bodyPr>
            <a:normAutofit/>
          </a:bodyPr>
          <a:lstStyle>
            <a:lvl1pPr marL="88900" indent="-88900" algn="l" defTabSz="457200" rtl="0" eaLnBrk="1" latinLnBrk="0" hangingPunct="1">
              <a:spcBef>
                <a:spcPct val="20000"/>
              </a:spcBef>
              <a:buFont typeface="Arial"/>
              <a:buNone/>
              <a:defRPr sz="2800" kern="1200">
                <a:solidFill>
                  <a:schemeClr val="tx1"/>
                </a:solidFill>
                <a:latin typeface="Comic Sans MS"/>
                <a:ea typeface="+mn-ea"/>
                <a:cs typeface="Comic Sans MS"/>
              </a:defRPr>
            </a:lvl1pPr>
            <a:lvl2pPr marL="742950" indent="-285750" algn="l" defTabSz="457200" rtl="0" eaLnBrk="1" latinLnBrk="0" hangingPunct="1">
              <a:spcBef>
                <a:spcPct val="20000"/>
              </a:spcBef>
              <a:buFont typeface="Arial"/>
              <a:buChar char="–"/>
              <a:defRPr sz="2400" kern="1200">
                <a:solidFill>
                  <a:schemeClr val="tx1"/>
                </a:solidFill>
                <a:latin typeface="Comic Sans MS"/>
                <a:ea typeface="+mn-ea"/>
                <a:cs typeface="Comic Sans MS"/>
              </a:defRPr>
            </a:lvl2pPr>
            <a:lvl3pPr marL="1143000" indent="-228600" algn="l" defTabSz="457200" rtl="0" eaLnBrk="1" latinLnBrk="0" hangingPunct="1">
              <a:spcBef>
                <a:spcPct val="20000"/>
              </a:spcBef>
              <a:buFont typeface="Arial"/>
              <a:buChar char="•"/>
              <a:defRPr sz="2000" kern="1200">
                <a:solidFill>
                  <a:schemeClr val="tx1"/>
                </a:solidFill>
                <a:latin typeface="Comic Sans MS"/>
                <a:ea typeface="+mn-ea"/>
                <a:cs typeface="Comic Sans MS"/>
              </a:defRPr>
            </a:lvl3pPr>
            <a:lvl4pPr marL="1600200" indent="-228600" algn="l" defTabSz="457200" rtl="0" eaLnBrk="1" latinLnBrk="0" hangingPunct="1">
              <a:spcBef>
                <a:spcPct val="20000"/>
              </a:spcBef>
              <a:buFont typeface="Arial"/>
              <a:buChar char="–"/>
              <a:defRPr sz="1800" kern="1200">
                <a:solidFill>
                  <a:schemeClr val="tx1"/>
                </a:solidFill>
                <a:latin typeface="Comic Sans MS"/>
                <a:ea typeface="+mn-ea"/>
                <a:cs typeface="Comic Sans MS"/>
              </a:defRPr>
            </a:lvl4pPr>
            <a:lvl5pPr marL="2057400" indent="-228600" algn="l" defTabSz="457200" rtl="0" eaLnBrk="1" latinLnBrk="0" hangingPunct="1">
              <a:spcBef>
                <a:spcPct val="20000"/>
              </a:spcBef>
              <a:buFont typeface="Arial"/>
              <a:buChar char="»"/>
              <a:defRPr sz="2000" kern="1200">
                <a:solidFill>
                  <a:schemeClr val="tx1"/>
                </a:solidFill>
                <a:latin typeface="Comic Sans MS"/>
                <a:ea typeface="+mn-ea"/>
                <a:cs typeface="Comic Sans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defRPr/>
            </a:pPr>
            <a:r>
              <a:rPr lang="fr-FR" sz="1900" b="1" dirty="0"/>
              <a:t>Conditions météorologiques propices aux incendies</a:t>
            </a:r>
            <a:endParaRPr lang="fr-FR" sz="1900" dirty="0"/>
          </a:p>
          <a:p>
            <a:pPr algn="ctr">
              <a:defRPr/>
            </a:pPr>
            <a:endParaRPr lang="fr-FR" sz="800" dirty="0"/>
          </a:p>
          <a:p>
            <a:pPr algn="ctr">
              <a:defRPr/>
            </a:pPr>
            <a:r>
              <a:rPr lang="fr-FR" sz="1600" dirty="0"/>
              <a:t>plus fréquentes</a:t>
            </a:r>
          </a:p>
          <a:p>
            <a:pPr algn="ctr">
              <a:defRPr/>
            </a:pPr>
            <a:endParaRPr lang="fr-FR" b="1" dirty="0"/>
          </a:p>
        </p:txBody>
      </p:sp>
      <p:pic>
        <p:nvPicPr>
          <p:cNvPr id="31" name="Picture Placeholder 17">
            <a:extLst>
              <a:ext uri="{FF2B5EF4-FFF2-40B4-BE49-F238E27FC236}">
                <a16:creationId xmlns:a16="http://schemas.microsoft.com/office/drawing/2014/main" id="{E3522637-CFDA-8D4D-A526-E5FDACA8AA7B}"/>
              </a:ext>
            </a:extLst>
          </p:cNvPr>
          <p:cNvPicPr>
            <a:picLocks noChangeAspect="1"/>
          </p:cNvPicPr>
          <p:nvPr/>
        </p:nvPicPr>
        <p:blipFill>
          <a:blip r:embed="rId5"/>
          <a:stretch/>
        </p:blipFill>
        <p:spPr bwMode="auto">
          <a:xfrm>
            <a:off x="3842322" y="1497197"/>
            <a:ext cx="1551680" cy="2650991"/>
          </a:xfrm>
          <a:prstGeom prst="rect">
            <a:avLst/>
          </a:prstGeom>
        </p:spPr>
      </p:pic>
      <p:pic>
        <p:nvPicPr>
          <p:cNvPr id="32" name="Picture Placeholder 19">
            <a:extLst>
              <a:ext uri="{FF2B5EF4-FFF2-40B4-BE49-F238E27FC236}">
                <a16:creationId xmlns:a16="http://schemas.microsoft.com/office/drawing/2014/main" id="{D089CB62-7E8D-844F-B1D5-A3AA8EBB12F4}"/>
              </a:ext>
            </a:extLst>
          </p:cNvPr>
          <p:cNvPicPr>
            <a:picLocks noChangeAspect="1"/>
          </p:cNvPicPr>
          <p:nvPr/>
        </p:nvPicPr>
        <p:blipFill>
          <a:blip r:embed="rId6"/>
          <a:stretch/>
        </p:blipFill>
        <p:spPr bwMode="auto">
          <a:xfrm>
            <a:off x="5656333" y="1497197"/>
            <a:ext cx="1551680" cy="2650991"/>
          </a:xfrm>
          <a:prstGeom prst="rect">
            <a:avLst/>
          </a:prstGeom>
        </p:spPr>
      </p:pic>
      <p:sp>
        <p:nvSpPr>
          <p:cNvPr id="33" name="TextBox 1">
            <a:extLst>
              <a:ext uri="{FF2B5EF4-FFF2-40B4-BE49-F238E27FC236}">
                <a16:creationId xmlns:a16="http://schemas.microsoft.com/office/drawing/2014/main" id="{0D6445AF-7EDD-9F4C-BDA1-323C6A96C599}"/>
              </a:ext>
            </a:extLst>
          </p:cNvPr>
          <p:cNvSpPr>
            <a:spLocks/>
          </p:cNvSpPr>
          <p:nvPr/>
        </p:nvSpPr>
        <p:spPr bwMode="auto">
          <a:xfrm>
            <a:off x="0" y="6092120"/>
            <a:ext cx="6548178" cy="230832"/>
          </a:xfrm>
          <a:prstGeom prst="rect">
            <a:avLst/>
          </a:prstGeom>
          <a:noFill/>
        </p:spPr>
        <p:txBody>
          <a:bodyPr wrap="square" rtlCol="0">
            <a:spAutoFit/>
          </a:bodyPr>
          <a:lstStyle/>
          <a:p>
            <a:pPr>
              <a:defRPr/>
            </a:pPr>
            <a:r>
              <a:rPr lang="en-US" sz="900" dirty="0">
                <a:solidFill>
                  <a:schemeClr val="bg1">
                    <a:lumMod val="85000"/>
                  </a:schemeClr>
                </a:solidFill>
              </a:rPr>
              <a:t>Photo Credits from left: 1. Luiz Guimaraes 2. Jonathan Ford 3. Peter Burdon 4. Ben </a:t>
            </a:r>
            <a:r>
              <a:rPr lang="en-US" sz="900" dirty="0" err="1">
                <a:solidFill>
                  <a:schemeClr val="bg1">
                    <a:lumMod val="85000"/>
                  </a:schemeClr>
                </a:solidFill>
              </a:rPr>
              <a:t>Kuo</a:t>
            </a:r>
            <a:r>
              <a:rPr lang="en-US" sz="900" dirty="0">
                <a:solidFill>
                  <a:schemeClr val="bg1">
                    <a:lumMod val="85000"/>
                  </a:schemeClr>
                </a:solidFill>
              </a:rPr>
              <a:t> 5. NOAA  </a:t>
            </a:r>
            <a:endParaRPr lang="fr-FR" sz="900" dirty="0">
              <a:solidFill>
                <a:schemeClr val="bg1">
                  <a:lumMod val="85000"/>
                </a:schemeClr>
              </a:solidFill>
            </a:endParaRPr>
          </a:p>
        </p:txBody>
      </p:sp>
      <p:pic>
        <p:nvPicPr>
          <p:cNvPr id="34" name="Picture 15">
            <a:extLst>
              <a:ext uri="{FF2B5EF4-FFF2-40B4-BE49-F238E27FC236}">
                <a16:creationId xmlns:a16="http://schemas.microsoft.com/office/drawing/2014/main" id="{566BA3EC-E94E-A741-B5D9-B1973FFEABFF}"/>
              </a:ext>
            </a:extLst>
          </p:cNvPr>
          <p:cNvPicPr>
            <a:picLocks noChangeAspect="1"/>
          </p:cNvPicPr>
          <p:nvPr/>
        </p:nvPicPr>
        <p:blipFill>
          <a:blip r:embed="rId7"/>
          <a:stretch/>
        </p:blipFill>
        <p:spPr bwMode="auto">
          <a:xfrm>
            <a:off x="7470346" y="1497197"/>
            <a:ext cx="1539240" cy="2650991"/>
          </a:xfrm>
          <a:prstGeom prst="rect">
            <a:avLst/>
          </a:prstGeom>
        </p:spPr>
      </p:pic>
      <p:sp>
        <p:nvSpPr>
          <p:cNvPr id="35" name="Content Placeholder 9">
            <a:extLst>
              <a:ext uri="{FF2B5EF4-FFF2-40B4-BE49-F238E27FC236}">
                <a16:creationId xmlns:a16="http://schemas.microsoft.com/office/drawing/2014/main" id="{86EB3A70-7B2D-B447-A1F6-FC2F46A5C882}"/>
              </a:ext>
            </a:extLst>
          </p:cNvPr>
          <p:cNvSpPr>
            <a:spLocks/>
          </p:cNvSpPr>
          <p:nvPr/>
        </p:nvSpPr>
        <p:spPr bwMode="auto">
          <a:xfrm>
            <a:off x="7476938" y="4102115"/>
            <a:ext cx="1551681" cy="1694359"/>
          </a:xfrm>
          <a:prstGeom prst="rect">
            <a:avLst/>
          </a:prstGeom>
        </p:spPr>
        <p:txBody>
          <a:bodyPr vert="horz" lIns="0" tIns="0" rIns="0" bIns="0" rtlCol="0">
            <a:noAutofit/>
          </a:bodyPr>
          <a:lstStyle>
            <a:lvl1pPr marL="0" indent="0" algn="l" defTabSz="257129">
              <a:lnSpc>
                <a:spcPts val="1350"/>
              </a:lnSpc>
              <a:spcBef>
                <a:spcPts val="450"/>
              </a:spcBef>
              <a:spcAft>
                <a:spcPts val="900"/>
              </a:spcAft>
              <a:buClr>
                <a:srgbClr val="0C68AC"/>
              </a:buClr>
              <a:buFont typeface="Arial"/>
              <a:buNone/>
              <a:defRPr sz="1500">
                <a:solidFill>
                  <a:schemeClr val="accent4">
                    <a:lumMod val="50000"/>
                  </a:schemeClr>
                </a:solidFill>
                <a:latin typeface="Arial"/>
                <a:ea typeface="+mn-ea"/>
                <a:cs typeface="Arial"/>
              </a:defRPr>
            </a:lvl1pPr>
            <a:lvl2pPr marL="257127" indent="0" algn="l" defTabSz="257129">
              <a:lnSpc>
                <a:spcPts val="1350"/>
              </a:lnSpc>
              <a:spcBef>
                <a:spcPts val="450"/>
              </a:spcBef>
              <a:spcAft>
                <a:spcPts val="900"/>
              </a:spcAft>
              <a:buClr>
                <a:srgbClr val="0C68AC"/>
              </a:buClr>
              <a:buFont typeface="Arial"/>
              <a:buNone/>
              <a:defRPr sz="1500">
                <a:solidFill>
                  <a:schemeClr val="accent4">
                    <a:lumMod val="50000"/>
                  </a:schemeClr>
                </a:solidFill>
                <a:latin typeface="Arial"/>
                <a:ea typeface="+mn-ea"/>
                <a:cs typeface="Arial"/>
              </a:defRPr>
            </a:lvl2pPr>
            <a:lvl3pPr marL="514256" indent="0" algn="l" defTabSz="257129">
              <a:lnSpc>
                <a:spcPts val="1350"/>
              </a:lnSpc>
              <a:spcBef>
                <a:spcPts val="450"/>
              </a:spcBef>
              <a:spcAft>
                <a:spcPts val="900"/>
              </a:spcAft>
              <a:buClr>
                <a:srgbClr val="0C68AC"/>
              </a:buClr>
              <a:buFont typeface="Arial"/>
              <a:buNone/>
              <a:defRPr sz="1500">
                <a:solidFill>
                  <a:schemeClr val="accent4">
                    <a:lumMod val="50000"/>
                  </a:schemeClr>
                </a:solidFill>
                <a:latin typeface="Arial"/>
                <a:ea typeface="+mn-ea"/>
                <a:cs typeface="Arial"/>
              </a:defRPr>
            </a:lvl3pPr>
            <a:lvl4pPr marL="771385" indent="0" algn="l" defTabSz="257129">
              <a:lnSpc>
                <a:spcPts val="1350"/>
              </a:lnSpc>
              <a:spcBef>
                <a:spcPts val="450"/>
              </a:spcBef>
              <a:spcAft>
                <a:spcPts val="900"/>
              </a:spcAft>
              <a:buClr>
                <a:srgbClr val="0C68AC"/>
              </a:buClr>
              <a:buFont typeface="Arial"/>
              <a:buNone/>
              <a:defRPr sz="1500">
                <a:solidFill>
                  <a:schemeClr val="accent4">
                    <a:lumMod val="50000"/>
                  </a:schemeClr>
                </a:solidFill>
                <a:latin typeface="Arial"/>
                <a:ea typeface="+mn-ea"/>
                <a:cs typeface="Arial"/>
              </a:defRPr>
            </a:lvl4pPr>
            <a:lvl5pPr marL="1028513" indent="0" algn="l" defTabSz="257129">
              <a:lnSpc>
                <a:spcPts val="1350"/>
              </a:lnSpc>
              <a:spcBef>
                <a:spcPts val="450"/>
              </a:spcBef>
              <a:spcAft>
                <a:spcPts val="900"/>
              </a:spcAft>
              <a:buClr>
                <a:srgbClr val="0C68AC"/>
              </a:buClr>
              <a:buFont typeface="Arial"/>
              <a:buNone/>
              <a:defRPr sz="1500">
                <a:solidFill>
                  <a:schemeClr val="accent4">
                    <a:lumMod val="50000"/>
                  </a:schemeClr>
                </a:solidFill>
                <a:latin typeface="Arial"/>
                <a:ea typeface="+mn-ea"/>
                <a:cs typeface="Arial"/>
              </a:defRPr>
            </a:lvl5pPr>
            <a:lvl6pPr marL="1414207" indent="-128565" algn="l" defTabSz="257129">
              <a:spcBef>
                <a:spcPts val="0"/>
              </a:spcBef>
              <a:buFont typeface="Arial"/>
              <a:buChar char="•"/>
              <a:defRPr sz="1150">
                <a:solidFill>
                  <a:schemeClr val="tx1"/>
                </a:solidFill>
                <a:latin typeface="+mn-lt"/>
                <a:ea typeface="+mn-ea"/>
                <a:cs typeface="+mn-cs"/>
              </a:defRPr>
            </a:lvl6pPr>
            <a:lvl7pPr marL="1671335" indent="-128565" algn="l" defTabSz="257129">
              <a:spcBef>
                <a:spcPts val="0"/>
              </a:spcBef>
              <a:buFont typeface="Arial"/>
              <a:buChar char="•"/>
              <a:defRPr sz="1150">
                <a:solidFill>
                  <a:schemeClr val="tx1"/>
                </a:solidFill>
                <a:latin typeface="+mn-lt"/>
                <a:ea typeface="+mn-ea"/>
                <a:cs typeface="+mn-cs"/>
              </a:defRPr>
            </a:lvl7pPr>
            <a:lvl8pPr marL="1928464" indent="-128565" algn="l" defTabSz="257129">
              <a:spcBef>
                <a:spcPts val="0"/>
              </a:spcBef>
              <a:buFont typeface="Arial"/>
              <a:buChar char="•"/>
              <a:defRPr sz="1150">
                <a:solidFill>
                  <a:schemeClr val="tx1"/>
                </a:solidFill>
                <a:latin typeface="+mn-lt"/>
                <a:ea typeface="+mn-ea"/>
                <a:cs typeface="+mn-cs"/>
              </a:defRPr>
            </a:lvl8pPr>
            <a:lvl9pPr marL="2185592" indent="-128565" algn="l" defTabSz="257129">
              <a:spcBef>
                <a:spcPts val="0"/>
              </a:spcBef>
              <a:buFont typeface="Arial"/>
              <a:buChar char="•"/>
              <a:defRPr sz="1150">
                <a:solidFill>
                  <a:schemeClr val="tx1"/>
                </a:solidFill>
                <a:latin typeface="+mn-lt"/>
                <a:ea typeface="+mn-ea"/>
                <a:cs typeface="+mn-cs"/>
              </a:defRPr>
            </a:lvl9pPr>
          </a:lstStyle>
          <a:p>
            <a:pPr algn="ctr">
              <a:defRPr/>
            </a:pPr>
            <a:endParaRPr lang="fr-FR" sz="1600" dirty="0"/>
          </a:p>
          <a:p>
            <a:pPr algn="ctr">
              <a:spcBef>
                <a:spcPts val="300"/>
              </a:spcBef>
              <a:spcAft>
                <a:spcPts val="300"/>
              </a:spcAft>
              <a:defRPr/>
            </a:pPr>
            <a:r>
              <a:rPr lang="fr-FR" sz="1900" b="1" dirty="0">
                <a:solidFill>
                  <a:schemeClr val="tx1"/>
                </a:solidFill>
                <a:latin typeface="Comic Sans MS"/>
              </a:rPr>
              <a:t>Océans</a:t>
            </a:r>
          </a:p>
          <a:p>
            <a:pPr algn="ctr">
              <a:spcBef>
                <a:spcPts val="300"/>
              </a:spcBef>
              <a:spcAft>
                <a:spcPts val="300"/>
              </a:spcAft>
              <a:defRPr/>
            </a:pPr>
            <a:endParaRPr lang="fr-FR" sz="1600" dirty="0"/>
          </a:p>
          <a:p>
            <a:pPr algn="ctr">
              <a:spcBef>
                <a:spcPts val="300"/>
              </a:spcBef>
              <a:spcAft>
                <a:spcPts val="300"/>
              </a:spcAft>
              <a:defRPr/>
            </a:pPr>
            <a:r>
              <a:rPr lang="fr-FR" sz="1600" dirty="0"/>
              <a:t>réchauffement</a:t>
            </a:r>
            <a:endParaRPr sz="1600" dirty="0"/>
          </a:p>
          <a:p>
            <a:pPr algn="ctr">
              <a:spcBef>
                <a:spcPts val="300"/>
              </a:spcBef>
              <a:spcAft>
                <a:spcPts val="300"/>
              </a:spcAft>
              <a:defRPr/>
            </a:pPr>
            <a:r>
              <a:rPr lang="fr-FR" sz="1600" dirty="0"/>
              <a:t>acidification</a:t>
            </a:r>
            <a:endParaRPr sz="1600" dirty="0"/>
          </a:p>
          <a:p>
            <a:pPr algn="ctr">
              <a:spcBef>
                <a:spcPts val="300"/>
              </a:spcBef>
              <a:spcAft>
                <a:spcPts val="300"/>
              </a:spcAft>
              <a:defRPr/>
            </a:pPr>
            <a:r>
              <a:rPr lang="en-US" sz="1600" dirty="0" err="1"/>
              <a:t>perte</a:t>
            </a:r>
            <a:r>
              <a:rPr lang="en-US" sz="1600" dirty="0"/>
              <a:t> </a:t>
            </a:r>
            <a:r>
              <a:rPr lang="en-US" sz="1600" dirty="0" err="1"/>
              <a:t>d’oxygène</a:t>
            </a:r>
            <a:endParaRPr lang="fr-FR" sz="1600" dirty="0"/>
          </a:p>
        </p:txBody>
      </p:sp>
    </p:spTree>
    <p:extLst>
      <p:ext uri="{BB962C8B-B14F-4D97-AF65-F5344CB8AC3E}">
        <p14:creationId xmlns:p14="http://schemas.microsoft.com/office/powerpoint/2010/main" val="1295772420"/>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14947</TotalTime>
  <Words>3616</Words>
  <Application>Microsoft Macintosh PowerPoint</Application>
  <PresentationFormat>On-screen Show (4:3)</PresentationFormat>
  <Paragraphs>444</Paragraphs>
  <Slides>51</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ＭＳ Ｐゴシック</vt:lpstr>
      <vt:lpstr>Arial</vt:lpstr>
      <vt:lpstr>Calibri</vt:lpstr>
      <vt:lpstr>Comic Sans MS</vt:lpstr>
      <vt:lpstr>Symbol</vt:lpstr>
      <vt:lpstr>Times New Roman</vt:lpstr>
      <vt:lpstr>Wingdings</vt:lpstr>
      <vt:lpstr>Thème Office</vt:lpstr>
      <vt:lpstr>PowerPoint Presentation</vt:lpstr>
      <vt:lpstr>Qui je suis…</vt:lpstr>
      <vt:lpstr>Le GIEC</vt:lpstr>
      <vt:lpstr>Le travail du GIEC</vt:lpstr>
      <vt:lpstr>GIEC : Trois Groupes</vt:lpstr>
      <vt:lpstr>Le rapport EN chiffres</vt:lpstr>
      <vt:lpstr>Augmentation rapide des Températures</vt:lpstr>
      <vt:lpstr>Autres constats</vt:lpstr>
      <vt:lpstr>Des extrêmes plus fréquents</vt:lpstr>
      <vt:lpstr>PowerPoint Presentation</vt:lpstr>
      <vt:lpstr>Interpréter ces changements ?</vt:lpstr>
      <vt:lpstr>L’effet de serre</vt:lpstr>
      <vt:lpstr>CO2-Température.  Un lien ?</vt:lpstr>
      <vt:lpstr>Interprétation…</vt:lpstr>
      <vt:lpstr>Cycle de l’eau</vt:lpstr>
      <vt:lpstr>Influence humaine ?</vt:lpstr>
      <vt:lpstr>Analyses régionales</vt:lpstr>
      <vt:lpstr>Fréquences des canicules</vt:lpstr>
      <vt:lpstr>Précipitations extrêmes</vt:lpstr>
      <vt:lpstr>Sécheresses</vt:lpstr>
      <vt:lpstr>Impact sur la biosphère</vt:lpstr>
      <vt:lpstr>Projections pour le futur</vt:lpstr>
      <vt:lpstr>Variations spatiales</vt:lpstr>
      <vt:lpstr>Niveau des mers</vt:lpstr>
      <vt:lpstr>Focus sur l’Europe</vt:lpstr>
      <vt:lpstr>PowerPoint Presentation</vt:lpstr>
      <vt:lpstr>Lien CO2 - Température</vt:lpstr>
      <vt:lpstr>Doit on limiter le changement climatique ?</vt:lpstr>
      <vt:lpstr>Comment limiter le changement clim. ?</vt:lpstr>
      <vt:lpstr>Une pandémie (supp) tous les ans ?</vt:lpstr>
      <vt:lpstr>Mais pas durable…</vt:lpstr>
      <vt:lpstr>En conclusions…</vt:lpstr>
      <vt:lpstr>PowerPoint Presentation</vt:lpstr>
      <vt:lpstr>Qu’est ce que l’ingénierie climatique ?</vt:lpstr>
      <vt:lpstr>Deux types d’ingénierie climatique</vt:lpstr>
      <vt:lpstr>Les deux types d’approches </vt:lpstr>
      <vt:lpstr>Captage du CO2 atmosphérique </vt:lpstr>
      <vt:lpstr>CCS: Carbon Capture and Storage</vt:lpstr>
      <vt:lpstr>Afforestation / reforestation</vt:lpstr>
      <vt:lpstr>Captage atmosphérique direct</vt:lpstr>
      <vt:lpstr>Gestion du rayonnement solaire</vt:lpstr>
      <vt:lpstr>Des particules dans la stratosphère ?</vt:lpstr>
      <vt:lpstr>Des nuages maritimes plus brillants ?</vt:lpstr>
      <vt:lpstr>Impact sur le climat : Température</vt:lpstr>
      <vt:lpstr>Impact sur le climat : Précipitations</vt:lpstr>
      <vt:lpstr>Un fardeau pour les générations futures</vt:lpstr>
      <vt:lpstr>En résumé…</vt:lpstr>
      <vt:lpstr>PowerPoint Presentation</vt:lpstr>
      <vt:lpstr>Rétroaction vapeur d’eau</vt:lpstr>
      <vt:lpstr>Autres rétroactions</vt:lpstr>
      <vt:lpstr>Validation des « vieux » modèles</vt:lpstr>
    </vt:vector>
  </TitlesOfParts>
  <Company>CEA</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François-Marie Bréon</dc:creator>
  <cp:lastModifiedBy>Microsoft Office User</cp:lastModifiedBy>
  <cp:revision>342</cp:revision>
  <cp:lastPrinted>2020-06-11T07:52:38Z</cp:lastPrinted>
  <dcterms:created xsi:type="dcterms:W3CDTF">2012-09-12T07:20:19Z</dcterms:created>
  <dcterms:modified xsi:type="dcterms:W3CDTF">2021-11-26T15:57:35Z</dcterms:modified>
</cp:coreProperties>
</file>